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2.xml" ContentType="application/vnd.openxmlformats-officedocument.presentationml.slideLayout+xml"/>
  <Override PartName="/ppt/theme/theme6.xml" ContentType="application/vnd.openxmlformats-officedocument.theme+xml"/>
  <Override PartName="/ppt/slideLayouts/slideLayout3.xml" ContentType="application/vnd.openxmlformats-officedocument.presentationml.slideLayout+xml"/>
  <Override PartName="/ppt/theme/theme7.xml" ContentType="application/vnd.openxmlformats-officedocument.theme+xml"/>
  <Override PartName="/ppt/slideLayouts/slideLayout4.xml" ContentType="application/vnd.openxmlformats-officedocument.presentationml.slideLayout+xml"/>
  <Override PartName="/ppt/theme/theme8.xml" ContentType="application/vnd.openxmlformats-officedocument.theme+xml"/>
  <Override PartName="/ppt/slideLayouts/slideLayout5.xml" ContentType="application/vnd.openxmlformats-officedocument.presentationml.slideLayout+xml"/>
  <Override PartName="/ppt/theme/theme9.xml" ContentType="application/vnd.openxmlformats-officedocument.theme+xml"/>
  <Override PartName="/ppt/slideLayouts/slideLayout6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theme/theme11.xml" ContentType="application/vnd.openxmlformats-officedocument.theme+xml"/>
  <Override PartName="/ppt/slideLayouts/slideLayout8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theme/theme13.xml" ContentType="application/vnd.openxmlformats-officedocument.theme+xml"/>
  <Override PartName="/ppt/slideLayouts/slideLayout10.xml" ContentType="application/vnd.openxmlformats-officedocument.presentationml.slideLayout+xml"/>
  <Override PartName="/ppt/theme/theme14.xml" ContentType="application/vnd.openxmlformats-officedocument.theme+xml"/>
  <Override PartName="/ppt/slideLayouts/slideLayout11.xml" ContentType="application/vnd.openxmlformats-officedocument.presentationml.slideLayout+xml"/>
  <Override PartName="/ppt/theme/theme15.xml" ContentType="application/vnd.openxmlformats-officedocument.theme+xml"/>
  <Override PartName="/ppt/slideLayouts/slideLayout12.xml" ContentType="application/vnd.openxmlformats-officedocument.presentationml.slideLayout+xml"/>
  <Override PartName="/ppt/theme/theme16.xml" ContentType="application/vnd.openxmlformats-officedocument.theme+xml"/>
  <Override PartName="/ppt/slideLayouts/slideLayout13.xml" ContentType="application/vnd.openxmlformats-officedocument.presentationml.slideLayout+xml"/>
  <Override PartName="/ppt/theme/theme17.xml" ContentType="application/vnd.openxmlformats-officedocument.theme+xml"/>
  <Override PartName="/ppt/slideLayouts/slideLayout14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80" r:id="rId2"/>
    <p:sldMasterId id="2147483682" r:id="rId3"/>
    <p:sldMasterId id="2147483684" r:id="rId4"/>
    <p:sldMasterId id="2147483686" r:id="rId5"/>
    <p:sldMasterId id="2147483709" r:id="rId6"/>
    <p:sldMasterId id="2147483719" r:id="rId7"/>
    <p:sldMasterId id="2147483735" r:id="rId8"/>
    <p:sldMasterId id="2147483743" r:id="rId9"/>
    <p:sldMasterId id="2147483747" r:id="rId10"/>
    <p:sldMasterId id="2147483749" r:id="rId11"/>
    <p:sldMasterId id="2147483751" r:id="rId12"/>
    <p:sldMasterId id="2147483753" r:id="rId13"/>
    <p:sldMasterId id="2147483761" r:id="rId14"/>
    <p:sldMasterId id="2147483763" r:id="rId15"/>
    <p:sldMasterId id="2147483765" r:id="rId16"/>
    <p:sldMasterId id="2147483767" r:id="rId17"/>
    <p:sldMasterId id="2147483771" r:id="rId18"/>
  </p:sldMasterIdLst>
  <p:notesMasterIdLst>
    <p:notesMasterId r:id="rId38"/>
  </p:notesMasterIdLst>
  <p:handoutMasterIdLst>
    <p:handoutMasterId r:id="rId39"/>
  </p:handoutMasterIdLst>
  <p:sldIdLst>
    <p:sldId id="479" r:id="rId19"/>
    <p:sldId id="481" r:id="rId20"/>
    <p:sldId id="482" r:id="rId21"/>
    <p:sldId id="483" r:id="rId22"/>
    <p:sldId id="477" r:id="rId23"/>
    <p:sldId id="471" r:id="rId24"/>
    <p:sldId id="472" r:id="rId25"/>
    <p:sldId id="473" r:id="rId26"/>
    <p:sldId id="474" r:id="rId27"/>
    <p:sldId id="476" r:id="rId28"/>
    <p:sldId id="445" r:id="rId29"/>
    <p:sldId id="457" r:id="rId30"/>
    <p:sldId id="459" r:id="rId31"/>
    <p:sldId id="460" r:id="rId32"/>
    <p:sldId id="461" r:id="rId33"/>
    <p:sldId id="462" r:id="rId34"/>
    <p:sldId id="453" r:id="rId35"/>
    <p:sldId id="484" r:id="rId36"/>
    <p:sldId id="437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122949-F574-49B2-8A86-D0304D60C321}">
          <p14:sldIdLst>
            <p14:sldId id="479"/>
            <p14:sldId id="481"/>
            <p14:sldId id="482"/>
            <p14:sldId id="483"/>
            <p14:sldId id="477"/>
            <p14:sldId id="471"/>
            <p14:sldId id="472"/>
            <p14:sldId id="473"/>
            <p14:sldId id="474"/>
            <p14:sldId id="476"/>
            <p14:sldId id="445"/>
            <p14:sldId id="457"/>
            <p14:sldId id="459"/>
            <p14:sldId id="460"/>
            <p14:sldId id="461"/>
            <p14:sldId id="462"/>
            <p14:sldId id="453"/>
            <p14:sldId id="484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B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9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84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7228D3F8-ADA0-42CA-A54E-CA85E2D22221}" type="datetime1">
              <a:rPr lang="en-GB" smtClean="0"/>
              <a:t>14/08/2015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068063DB-6876-4F25-8CB2-1008AA3138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363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1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3D4B313B-EF52-4B30-A5F7-9B665520274C}" type="datetime1">
              <a:rPr lang="en-GB" smtClean="0"/>
              <a:t>14/08/2015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6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6331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B2CA823-3AE6-4CFF-9E64-80CCE837E5D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126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A823-3AE6-4CFF-9E64-80CCE837E5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98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Make use of a diary or method to record all communication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62" indent="-2862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172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240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309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70BF7B-70B5-43E6-A033-8199D1EBD31A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23F31D-1C31-4FA1-B721-0CB5A1A0657B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880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62" indent="-2862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172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240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309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D303BA-DFAF-4226-93F9-6B20947D32C8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/>
              <a:t>Set of conditions</a:t>
            </a:r>
            <a:r>
              <a:rPr lang="en-GB" altLang="en-US" baseline="0" dirty="0" smtClean="0"/>
              <a:t> that must be adhered to until date of court or date to return to PS.</a:t>
            </a:r>
          </a:p>
          <a:p>
            <a:pPr eaLnBrk="1" hangingPunct="1"/>
            <a:endParaRPr lang="en-GB" altLang="en-US" baseline="0" dirty="0" smtClean="0"/>
          </a:p>
          <a:p>
            <a:pPr eaLnBrk="1" hangingPunct="1"/>
            <a:r>
              <a:rPr lang="en-GB" altLang="en-US" baseline="0" dirty="0" smtClean="0"/>
              <a:t>Police attend a domestic incident</a:t>
            </a:r>
          </a:p>
          <a:p>
            <a:pPr eaLnBrk="1" hangingPunct="1"/>
            <a:r>
              <a:rPr lang="en-GB" altLang="en-US" baseline="0" dirty="0" smtClean="0"/>
              <a:t>Establish some facts – offence has been committed</a:t>
            </a:r>
          </a:p>
          <a:p>
            <a:pPr eaLnBrk="1" hangingPunct="1"/>
            <a:r>
              <a:rPr lang="en-GB" altLang="en-US" baseline="0" dirty="0" smtClean="0"/>
              <a:t>Make an arrest</a:t>
            </a:r>
          </a:p>
          <a:p>
            <a:pPr eaLnBrk="1" hangingPunct="1"/>
            <a:r>
              <a:rPr lang="en-GB" altLang="en-US" baseline="0" dirty="0" smtClean="0"/>
              <a:t>DP interviewed</a:t>
            </a:r>
          </a:p>
          <a:p>
            <a:pPr eaLnBrk="1" hangingPunct="1"/>
            <a:r>
              <a:rPr lang="en-GB" altLang="en-US" baseline="0" dirty="0" smtClean="0"/>
              <a:t>More investigation/statements needed, so DP released onto Police Bail</a:t>
            </a:r>
          </a:p>
          <a:p>
            <a:pPr eaLnBrk="1" hangingPunct="1"/>
            <a:r>
              <a:rPr lang="en-GB" altLang="en-US" baseline="0" dirty="0" smtClean="0"/>
              <a:t>Will be given date and time to return to the station</a:t>
            </a:r>
          </a:p>
          <a:p>
            <a:pPr eaLnBrk="1" hangingPunct="1"/>
            <a:r>
              <a:rPr lang="en-GB" altLang="en-US" baseline="0" dirty="0" smtClean="0"/>
              <a:t>Must abide with a set of conditions.</a:t>
            </a:r>
          </a:p>
          <a:p>
            <a:pPr eaLnBrk="1" hangingPunct="1"/>
            <a:endParaRPr lang="en-GB" altLang="en-US" baseline="0" dirty="0" smtClean="0"/>
          </a:p>
          <a:p>
            <a:pPr eaLnBrk="1" hangingPunct="1"/>
            <a:r>
              <a:rPr lang="en-GB" altLang="en-US" baseline="0" dirty="0" smtClean="0"/>
              <a:t>If all evidence has been gathered the DP will be charged to attend court within 28 days – court bail</a:t>
            </a:r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altLang="en-US" baseline="0" dirty="0" smtClean="0"/>
              <a:t>Must abide with a set of conditions.</a:t>
            </a:r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endParaRPr lang="en-GB" altLang="en-US" baseline="0" dirty="0" smtClean="0"/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altLang="en-US" baseline="0" dirty="0" smtClean="0"/>
              <a:t>At the court hearing, the Court can direct further bail conditions whilst the court case is continuing.</a:t>
            </a:r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endParaRPr lang="en-GB" altLang="en-US" baseline="0" dirty="0" smtClean="0"/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altLang="en-US" baseline="0" dirty="0" smtClean="0"/>
              <a:t>POA for breaches – need to prove the breach – 38/36 </a:t>
            </a:r>
            <a:r>
              <a:rPr lang="en-GB" altLang="en-US" baseline="0" dirty="0" err="1" smtClean="0"/>
              <a:t>etc</a:t>
            </a:r>
            <a:endParaRPr lang="en-GB" altLang="en-US" baseline="0" dirty="0" smtClean="0"/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altLang="en-US" baseline="0" dirty="0" smtClean="0"/>
              <a:t>	court bail – straight to first available court</a:t>
            </a:r>
          </a:p>
          <a:p>
            <a:pPr defTabSz="9161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altLang="en-US" baseline="0" dirty="0" smtClean="0"/>
              <a:t>	Police Bail – dependent on investigation, unless serious risk of harm to the IP</a:t>
            </a:r>
          </a:p>
          <a:p>
            <a:pPr eaLnBrk="1" hangingPunct="1"/>
            <a:endParaRPr lang="en-GB" altLang="en-US" baseline="0" dirty="0" smtClean="0"/>
          </a:p>
          <a:p>
            <a:pPr eaLnBrk="1" hangingPunct="1"/>
            <a:r>
              <a:rPr lang="en-GB" altLang="en-US" dirty="0" smtClean="0"/>
              <a:t>BC can stop at any stage – court process completed –</a:t>
            </a:r>
            <a:r>
              <a:rPr lang="en-GB" altLang="en-US" baseline="0" dirty="0" smtClean="0"/>
              <a:t> stopped</a:t>
            </a:r>
          </a:p>
          <a:p>
            <a:pPr eaLnBrk="1" hangingPunct="1"/>
            <a:r>
              <a:rPr lang="en-GB" altLang="en-US" baseline="0" dirty="0" smtClean="0"/>
              <a:t>		- investigation process completed - stopped</a:t>
            </a: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DF12F97-1A38-43D3-A6BC-1BE775E49B4A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770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362" indent="-2862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5172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3240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1309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EB94736-3F97-47EE-BC11-FBA91F753EF4}" type="slidenum">
              <a:rPr lang="en-GB" altLang="en-US">
                <a:solidFill>
                  <a:prstClr val="black"/>
                </a:solidFill>
              </a:rPr>
              <a:pPr/>
              <a:t>17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A818651-A736-4DF9-8FF8-592A26FB99FC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89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A823-3AE6-4CFF-9E64-80CCE837E5D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4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A823-3AE6-4CFF-9E64-80CCE837E5D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3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6F5AC25-E589-40D5-A99E-D4E59669DEFF}" type="datetime1">
              <a:rPr lang="en-GB" smtClean="0"/>
              <a:t>14/08/2015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CA823-3AE6-4CFF-9E64-80CCE837E5D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67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A823-3AE6-4CFF-9E64-80CCE837E5D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25A33-11C5-4726-8D85-0B88DE3680D7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227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362" indent="-2862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5172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3240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1309" indent="-22903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7C81E8A-4F4B-4AFB-9A5B-E8CE3879811E}" type="slidenum">
              <a:rPr lang="en-GB" altLang="en-US">
                <a:solidFill>
                  <a:prstClr val="black"/>
                </a:solidFill>
              </a:rPr>
              <a:pPr/>
              <a:t>11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0D7B0B8-B1DC-4EF6-8D12-2386E9BF2875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49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62" indent="-2862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172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240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309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FCF083-1846-4D6C-A31D-1D06D17691B6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</a:rPr>
              <a:t>PSNI is committed to the principle that DA is totally unacceptable behaviour in any shape or form and that everyone has a right to live free from fear and abuse.  </a:t>
            </a:r>
          </a:p>
          <a:p>
            <a:pPr eaLnBrk="1" hangingPunct="1"/>
            <a:endParaRPr lang="en-GB" altLang="en-US" dirty="0" smtClean="0">
              <a:latin typeface="Arial" charset="0"/>
            </a:endParaRPr>
          </a:p>
          <a:p>
            <a:pPr eaLnBrk="1" hangingPunct="1"/>
            <a:r>
              <a:rPr lang="en-GB" altLang="en-US" dirty="0" smtClean="0">
                <a:latin typeface="Arial" charset="0"/>
              </a:rPr>
              <a:t>Where DA occurs, or has the potential to occur, the paramount consideration is to ensure the safety and well-being of victims, children and police officers who attend the incidents and to ensure that, where appropriate, perpetrators are challenged and held to account to reduce the potential for re-offending.  </a:t>
            </a:r>
          </a:p>
          <a:p>
            <a:pPr eaLnBrk="1" hangingPunct="1"/>
            <a:endParaRPr lang="en-GB" altLang="en-US" dirty="0" smtClean="0">
              <a:latin typeface="Arial" charset="0"/>
            </a:endParaRPr>
          </a:p>
          <a:p>
            <a:pPr eaLnBrk="1" hangingPunct="1"/>
            <a:r>
              <a:rPr lang="en-GB" altLang="en-US" dirty="0" smtClean="0">
                <a:latin typeface="Arial" charset="0"/>
              </a:rPr>
              <a:t>It is imperative that police deal effectively with domestic abuse from the initial report – we investigate all reports of domestic abuse – An effective and proactive investigation should be completed in all cases where a domestic incident is reported. </a:t>
            </a:r>
          </a:p>
          <a:p>
            <a:pPr eaLnBrk="1" hangingPunct="1"/>
            <a:endParaRPr lang="en-GB" altLang="en-US" dirty="0" smtClean="0">
              <a:latin typeface="Arial" charset="0"/>
            </a:endParaRPr>
          </a:p>
          <a:p>
            <a:pPr eaLnBrk="1" hangingPunct="1"/>
            <a:r>
              <a:rPr lang="en-GB" altLang="en-US" dirty="0" smtClean="0">
                <a:latin typeface="Arial" charset="0"/>
              </a:rPr>
              <a:t>Police officers should exercise a power of arrest where such exists</a:t>
            </a:r>
          </a:p>
          <a:p>
            <a:pPr eaLnBrk="1" hangingPunct="1"/>
            <a:endParaRPr lang="en-GB" altLang="en-US" dirty="0" smtClean="0">
              <a:latin typeface="Arial" charset="0"/>
            </a:endParaRPr>
          </a:p>
          <a:p>
            <a:pPr eaLnBrk="1" hangingPunct="1"/>
            <a:r>
              <a:rPr lang="en-GB" altLang="en-US" smtClean="0">
                <a:latin typeface="Arial" charset="0"/>
              </a:rPr>
              <a:t>Discuss MARAC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DAF116B-DF96-491B-826B-24A23F7D8B4F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986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/>
              <a:t>Serving – Locating respondent</a:t>
            </a:r>
            <a:r>
              <a:rPr lang="en-GB" altLang="en-US" baseline="0" dirty="0" smtClean="0"/>
              <a:t> – multiple same names - DOB would be useful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Proving – If</a:t>
            </a:r>
            <a:r>
              <a:rPr lang="en-GB" altLang="en-US" baseline="0" dirty="0" smtClean="0"/>
              <a:t> Police did not observe, if by text/</a:t>
            </a:r>
            <a:r>
              <a:rPr lang="en-GB" altLang="en-US" baseline="0" dirty="0" err="1" smtClean="0"/>
              <a:t>phonecalls</a:t>
            </a:r>
            <a:r>
              <a:rPr lang="en-GB" altLang="en-US" baseline="0" dirty="0" smtClean="0"/>
              <a:t>, passed by</a:t>
            </a:r>
          </a:p>
          <a:p>
            <a:pPr eaLnBrk="1" hangingPunct="1"/>
            <a:r>
              <a:rPr lang="en-GB" altLang="en-US" dirty="0" smtClean="0"/>
              <a:t>Allows breach – for whatever reason,</a:t>
            </a:r>
            <a:r>
              <a:rPr lang="en-GB" altLang="en-US" baseline="0" dirty="0" smtClean="0"/>
              <a:t> then reports it.  Order can be removed by court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Same household – very hard to manage.  Due to</a:t>
            </a:r>
            <a:r>
              <a:rPr lang="en-GB" altLang="en-US" baseline="0" dirty="0" smtClean="0"/>
              <a:t> HR – somewhere to stay </a:t>
            </a:r>
            <a:r>
              <a:rPr lang="en-GB" altLang="en-US" baseline="0" dirty="0" err="1" smtClean="0"/>
              <a:t>etc</a:t>
            </a:r>
            <a:endParaRPr lang="en-GB" altLang="en-US" baseline="0" dirty="0" smtClean="0"/>
          </a:p>
          <a:p>
            <a:pPr eaLnBrk="1" hangingPunct="1"/>
            <a:r>
              <a:rPr lang="en-GB" altLang="en-US" baseline="0" dirty="0" smtClean="0"/>
              <a:t>No POA – need NMO, if not sol takes back to court</a:t>
            </a:r>
          </a:p>
          <a:p>
            <a:pPr eaLnBrk="1" hangingPunct="1"/>
            <a:r>
              <a:rPr lang="en-GB" altLang="en-US" baseline="0" dirty="0" smtClean="0"/>
              <a:t>CC – Big issue.  CCO states 1 parent must bring kids to other parent – technical breach.  Need 3</a:t>
            </a:r>
            <a:r>
              <a:rPr lang="en-GB" altLang="en-US" baseline="30000" dirty="0" smtClean="0"/>
              <a:t>rd</a:t>
            </a:r>
            <a:r>
              <a:rPr lang="en-GB" altLang="en-US" baseline="0" dirty="0" smtClean="0"/>
              <a:t> party or inform judge of such order</a:t>
            </a:r>
          </a:p>
          <a:p>
            <a:pPr eaLnBrk="1" hangingPunct="1"/>
            <a:r>
              <a:rPr lang="en-GB" altLang="en-US" baseline="0" dirty="0" smtClean="0"/>
              <a:t>GW – basic order – intimidate, harass or pester.  App must show this is 38/36.  Encourage to add further restrictions – no enter street, not attend work address or school </a:t>
            </a:r>
            <a:r>
              <a:rPr lang="en-GB" altLang="en-US" baseline="0" dirty="0" err="1" smtClean="0"/>
              <a:t>etc</a:t>
            </a:r>
            <a:endParaRPr lang="en-GB" altLang="en-US" baseline="0" dirty="0" smtClean="0"/>
          </a:p>
          <a:p>
            <a:pPr eaLnBrk="1" hangingPunct="1"/>
            <a:r>
              <a:rPr lang="en-GB" altLang="en-US" baseline="0" dirty="0" smtClean="0"/>
              <a:t>Cost – Big issue for many app – simply don’t have the money to pay – might for ex-parte but not to keep the order on going.</a:t>
            </a:r>
          </a:p>
          <a:p>
            <a:pPr eaLnBrk="1" hangingPunct="1"/>
            <a:endParaRPr lang="en-GB" altLang="en-US" baseline="0" dirty="0" smtClean="0"/>
          </a:p>
          <a:p>
            <a:pPr eaLnBrk="1" hangingPunct="1"/>
            <a:r>
              <a:rPr lang="en-GB" altLang="en-US" baseline="0" dirty="0" smtClean="0"/>
              <a:t>Therefore – Police – Harassment route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62" indent="-2862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172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240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309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F4FDE-139F-4246-8FA3-8D897800791F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A623146-51DB-44C5-AA89-5E51984F3D34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56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362" indent="-2862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5172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3240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1309" indent="-2290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2392A2-A4F9-4A4A-88ED-06F240C7807E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</a:rPr>
              <a:t>13/14 – 232 reports of harassment – 215  93% are domestic</a:t>
            </a:r>
            <a:r>
              <a:rPr lang="en-GB" altLang="en-US" baseline="0" dirty="0" smtClean="0">
                <a:latin typeface="Arial" charset="0"/>
              </a:rPr>
              <a:t> related</a:t>
            </a:r>
          </a:p>
          <a:p>
            <a:pPr eaLnBrk="1" hangingPunct="1"/>
            <a:endParaRPr lang="en-GB" altLang="en-US" baseline="0" dirty="0" smtClean="0">
              <a:latin typeface="Arial" charset="0"/>
            </a:endParaRPr>
          </a:p>
          <a:p>
            <a:pPr eaLnBrk="1" hangingPunct="1"/>
            <a:r>
              <a:rPr lang="en-GB" altLang="en-US" baseline="0" dirty="0" smtClean="0">
                <a:latin typeface="Arial" charset="0"/>
              </a:rPr>
              <a:t>Unwanted texts, phone calls, emails, following, social media posts, letters</a:t>
            </a:r>
          </a:p>
          <a:p>
            <a:pPr eaLnBrk="1" hangingPunct="1"/>
            <a:endParaRPr lang="en-GB" altLang="en-US" baseline="0" dirty="0" smtClean="0">
              <a:latin typeface="Arial" charset="0"/>
            </a:endParaRPr>
          </a:p>
          <a:p>
            <a:pPr eaLnBrk="1" hangingPunct="1"/>
            <a:r>
              <a:rPr lang="en-GB" altLang="en-US" baseline="0" dirty="0" smtClean="0">
                <a:latin typeface="Arial" charset="0"/>
              </a:rPr>
              <a:t>Burglary in victims home, moving things about the house, using friends or family, threatening violence – sexual/TTK </a:t>
            </a:r>
            <a:r>
              <a:rPr lang="en-GB" altLang="en-US" baseline="0" dirty="0" err="1" smtClean="0">
                <a:latin typeface="Arial" charset="0"/>
              </a:rPr>
              <a:t>etc</a:t>
            </a:r>
            <a:endParaRPr lang="en-GB" altLang="en-US" baseline="0" dirty="0" smtClean="0">
              <a:latin typeface="Arial" charset="0"/>
            </a:endParaRPr>
          </a:p>
          <a:p>
            <a:pPr eaLnBrk="1" hangingPunct="1"/>
            <a:endParaRPr lang="en-GB" altLang="en-US" baseline="0" dirty="0" smtClean="0">
              <a:latin typeface="Arial" charset="0"/>
            </a:endParaRPr>
          </a:p>
          <a:p>
            <a:pPr eaLnBrk="1" hangingPunct="1"/>
            <a:endParaRPr lang="en-GB" altLang="en-US" dirty="0" smtClean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164759-06D4-4659-B88F-BA447014DC99}" type="datetime1">
              <a:rPr lang="en-GB" smtClean="0"/>
              <a:t>14/08/2015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2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8AA9-B2FE-4736-956A-67525498BFF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8/14/2015</a:t>
            </a:fld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24 Hour Domestic &amp; Sexual Violence Helpline: 0808 802 1414  Open to anyone affected by domestic violence</a:t>
            </a:r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ECBE-07E9-4200-82C1-2CD7A2802F2C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1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335C-C0E7-47A2-AF92-EA1CA01709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4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2BD3-3A77-4A51-84CC-D2A6A58C1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5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8AA-3778-4952-82F7-C75FD03B70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7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35EC-5C8A-4754-97CA-DEE6EE3C1C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8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99B4-3246-492F-9BB2-4BB909D335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5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5653088"/>
            <a:ext cx="167521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653088"/>
            <a:ext cx="153947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FC3D-4A13-4F85-8A8A-C7E37430AE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1E142-66E0-4D9A-8FB8-947EDF9261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8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5653088"/>
            <a:ext cx="167521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653088"/>
            <a:ext cx="153947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80B7-FCFF-44BC-8EAB-EE70CEC20F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1E142-66E0-4D9A-8FB8-947EDF9261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05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5653088"/>
            <a:ext cx="167521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653088"/>
            <a:ext cx="1539479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9122-BD7F-45AB-B46A-EDE82B5148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1E142-66E0-4D9A-8FB8-947EDF9261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43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49FF-8F33-41A2-8BC2-D27950F9B419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5E07-F548-4E9B-A2AB-74F682B5B25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8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27C3-837D-4B86-8A7E-051045417F51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5BC8-47B3-4B40-98DA-26F39ED593F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8B472-B348-48A3-A07B-720799C470E1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06BAA-C320-4074-90C7-19F951DF41A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5094F-6EF0-472E-B779-D70465984682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5E07-F548-4E9B-A2AB-74F682B5B25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7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DC398-775E-40AE-932D-A7EB20B92D2B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5E07-F548-4E9B-A2AB-74F682B5B25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6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0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1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2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3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454151-E9E8-4379-9193-22FF5B87725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8/14/2015</a:t>
            </a:fld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24 Hour Domestic &amp; Sexual Violence Helpline: 0808 802 1414  Open to anyone affected by domestic violence</a:t>
            </a:r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9C04F-3149-4BC0-8DF4-C7DAF62CD964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Monotype Corsiva" pitchFamily="6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6B5734-81BA-4266-8CDC-DFBAF52F9003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8423-0647-4D83-A4A7-EA22F079257E}" type="slidenum">
              <a:rPr lang="en-GB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52400" y="152400"/>
            <a:ext cx="8991600" cy="6705600"/>
            <a:chOff x="96" y="96"/>
            <a:chExt cx="5664" cy="4224"/>
          </a:xfrm>
        </p:grpSpPr>
        <p:pic>
          <p:nvPicPr>
            <p:cNvPr id="1033" name="Picture 8" descr="newcre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84000" contrast="-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200" b="33871"/>
            <a:stretch>
              <a:fillRect/>
            </a:stretch>
          </p:blipFill>
          <p:spPr bwMode="auto">
            <a:xfrm>
              <a:off x="1694" y="1110"/>
              <a:ext cx="4066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96" y="96"/>
              <a:ext cx="1104" cy="1056"/>
              <a:chOff x="384" y="576"/>
              <a:chExt cx="1296" cy="1296"/>
            </a:xfrm>
          </p:grpSpPr>
          <p:sp>
            <p:nvSpPr>
              <p:cNvPr id="3" name="Oval 10"/>
              <p:cNvSpPr>
                <a:spLocks noChangeArrowheads="1"/>
              </p:cNvSpPr>
              <p:nvPr userDrawn="1"/>
            </p:nvSpPr>
            <p:spPr bwMode="auto">
              <a:xfrm>
                <a:off x="576" y="7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pic>
            <p:nvPicPr>
              <p:cNvPr id="1037" name="Picture 11" descr="newcrest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00" y="144"/>
              <a:ext cx="4368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POLICE SERVICE of NORTHERN IRELAND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97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Monotype Corsiva" pitchFamily="6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AA0BDE-C0BC-40C2-B049-91D8295295B2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8423-0647-4D83-A4A7-EA22F079257E}" type="slidenum">
              <a:rPr lang="en-GB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52400" y="152400"/>
            <a:ext cx="8991600" cy="6705600"/>
            <a:chOff x="96" y="96"/>
            <a:chExt cx="5664" cy="4224"/>
          </a:xfrm>
        </p:grpSpPr>
        <p:pic>
          <p:nvPicPr>
            <p:cNvPr id="1033" name="Picture 8" descr="newcre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84000" contrast="-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200" b="33871"/>
            <a:stretch>
              <a:fillRect/>
            </a:stretch>
          </p:blipFill>
          <p:spPr bwMode="auto">
            <a:xfrm>
              <a:off x="1694" y="1110"/>
              <a:ext cx="4066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96" y="96"/>
              <a:ext cx="1104" cy="1056"/>
              <a:chOff x="384" y="576"/>
              <a:chExt cx="1296" cy="1296"/>
            </a:xfrm>
          </p:grpSpPr>
          <p:sp>
            <p:nvSpPr>
              <p:cNvPr id="3" name="Oval 10"/>
              <p:cNvSpPr>
                <a:spLocks noChangeArrowheads="1"/>
              </p:cNvSpPr>
              <p:nvPr userDrawn="1"/>
            </p:nvSpPr>
            <p:spPr bwMode="auto">
              <a:xfrm>
                <a:off x="576" y="7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pic>
            <p:nvPicPr>
              <p:cNvPr id="1037" name="Picture 11" descr="newcrest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00" y="144"/>
              <a:ext cx="4368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POLICE SERVICE of NORTHERN IRELAND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320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Monotype Corsiva" pitchFamily="6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150FA-A250-4A7F-9A49-D0460670D789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8423-0647-4D83-A4A7-EA22F079257E}" type="slidenum">
              <a:rPr lang="en-GB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52400" y="152400"/>
            <a:ext cx="8991600" cy="6705600"/>
            <a:chOff x="96" y="96"/>
            <a:chExt cx="5664" cy="4224"/>
          </a:xfrm>
        </p:grpSpPr>
        <p:pic>
          <p:nvPicPr>
            <p:cNvPr id="1033" name="Picture 8" descr="newcre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84000" contrast="-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200" b="33871"/>
            <a:stretch>
              <a:fillRect/>
            </a:stretch>
          </p:blipFill>
          <p:spPr bwMode="auto">
            <a:xfrm>
              <a:off x="1694" y="1110"/>
              <a:ext cx="4066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96" y="96"/>
              <a:ext cx="1104" cy="1056"/>
              <a:chOff x="384" y="576"/>
              <a:chExt cx="1296" cy="1296"/>
            </a:xfrm>
          </p:grpSpPr>
          <p:sp>
            <p:nvSpPr>
              <p:cNvPr id="3" name="Oval 10"/>
              <p:cNvSpPr>
                <a:spLocks noChangeArrowheads="1"/>
              </p:cNvSpPr>
              <p:nvPr userDrawn="1"/>
            </p:nvSpPr>
            <p:spPr bwMode="auto">
              <a:xfrm>
                <a:off x="576" y="7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pic>
            <p:nvPicPr>
              <p:cNvPr id="1037" name="Picture 11" descr="newcrest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00" y="144"/>
              <a:ext cx="4368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POLICE SERVICE of NORTHERN IRELAND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42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Monotype Corsiva" pitchFamily="6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55DFF9-5F8C-4789-A521-30128051789D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8423-0647-4D83-A4A7-EA22F079257E}" type="slidenum">
              <a:rPr lang="en-GB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52400" y="152400"/>
            <a:ext cx="8991600" cy="6705600"/>
            <a:chOff x="96" y="96"/>
            <a:chExt cx="5664" cy="4224"/>
          </a:xfrm>
        </p:grpSpPr>
        <p:pic>
          <p:nvPicPr>
            <p:cNvPr id="1033" name="Picture 8" descr="newcre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84000" contrast="-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200" b="33871"/>
            <a:stretch>
              <a:fillRect/>
            </a:stretch>
          </p:blipFill>
          <p:spPr bwMode="auto">
            <a:xfrm>
              <a:off x="1694" y="1110"/>
              <a:ext cx="4066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96" y="96"/>
              <a:ext cx="1104" cy="1056"/>
              <a:chOff x="384" y="576"/>
              <a:chExt cx="1296" cy="1296"/>
            </a:xfrm>
          </p:grpSpPr>
          <p:sp>
            <p:nvSpPr>
              <p:cNvPr id="3" name="Oval 10"/>
              <p:cNvSpPr>
                <a:spLocks noChangeArrowheads="1"/>
              </p:cNvSpPr>
              <p:nvPr userDrawn="1"/>
            </p:nvSpPr>
            <p:spPr bwMode="auto">
              <a:xfrm>
                <a:off x="576" y="7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pic>
            <p:nvPicPr>
              <p:cNvPr id="1037" name="Picture 11" descr="newcrest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00" y="144"/>
              <a:ext cx="4368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POLICE SERVICE of NORTHERN IRELAND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63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1ADA3-2224-464F-A4FC-314A776A7D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0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BB48-A95B-44F9-B08A-E40A058F50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9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D021E-3697-4984-B46E-440ADFA084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27A3-F557-4557-BAD3-AE80CB4C79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5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E1F1-3658-4C8D-96EB-71F5460D3F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B1DD-174C-433B-9F00-6E4A8B58ED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3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 userDrawn="1"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 userDrawn="1"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A5F48-C28D-4939-BE46-7B7460343B42}" type="datetime1">
              <a:rPr lang="en-US" smtClean="0">
                <a:solidFill>
                  <a:srgbClr val="003366"/>
                </a:solidFill>
              </a:rPr>
              <a:t>8/14/2015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CFAA4-DA76-4BD7-9710-EEA24D4A382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6234113" y="6237288"/>
            <a:ext cx="219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i="1" dirty="0" smtClean="0">
                <a:solidFill>
                  <a:srgbClr val="003366"/>
                </a:solidFill>
              </a:rPr>
              <a:t>Women’s Aid</a:t>
            </a:r>
            <a:endParaRPr lang="en-US" sz="1400" i="1" dirty="0" smtClean="0">
              <a:solidFill>
                <a:srgbClr val="003366"/>
              </a:solidFill>
            </a:endParaRPr>
          </a:p>
        </p:txBody>
      </p:sp>
      <p:sp>
        <p:nvSpPr>
          <p:cNvPr id="1032" name="Text Box 14"/>
          <p:cNvSpPr txBox="1">
            <a:spLocks noChangeArrowheads="1"/>
          </p:cNvSpPr>
          <p:nvPr userDrawn="1"/>
        </p:nvSpPr>
        <p:spPr bwMode="auto">
          <a:xfrm>
            <a:off x="2895600" y="188913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i="1" dirty="0" smtClean="0">
                <a:solidFill>
                  <a:srgbClr val="33CCCC"/>
                </a:solidFill>
              </a:rPr>
              <a:t>24 Hour Domestic Violence Helpline: 0800 917 1414</a:t>
            </a:r>
            <a:endParaRPr lang="en-US" b="1" i="1" dirty="0" smtClean="0">
              <a:solidFill>
                <a:srgbClr val="33CC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 userDrawn="1"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 userDrawn="1"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3870D8-3A3B-42B1-A0FF-9B6A00A78FD2}" type="datetime1">
              <a:rPr lang="en-US" smtClean="0">
                <a:solidFill>
                  <a:srgbClr val="003366"/>
                </a:solidFill>
              </a:rPr>
              <a:t>8/14/2015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CFAA4-DA76-4BD7-9710-EEA24D4A382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6234113" y="6237288"/>
            <a:ext cx="219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i="1" dirty="0" smtClean="0">
                <a:solidFill>
                  <a:srgbClr val="003366"/>
                </a:solidFill>
              </a:rPr>
              <a:t>Women’s Aid</a:t>
            </a:r>
            <a:endParaRPr lang="en-US" sz="1400" i="1" dirty="0" smtClean="0">
              <a:solidFill>
                <a:srgbClr val="003366"/>
              </a:solidFill>
            </a:endParaRPr>
          </a:p>
        </p:txBody>
      </p:sp>
      <p:sp>
        <p:nvSpPr>
          <p:cNvPr id="1032" name="Text Box 14"/>
          <p:cNvSpPr txBox="1">
            <a:spLocks noChangeArrowheads="1"/>
          </p:cNvSpPr>
          <p:nvPr userDrawn="1"/>
        </p:nvSpPr>
        <p:spPr bwMode="auto">
          <a:xfrm>
            <a:off x="2895600" y="188913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i="1" dirty="0" smtClean="0">
                <a:solidFill>
                  <a:srgbClr val="33CCCC"/>
                </a:solidFill>
              </a:rPr>
              <a:t>24 Hour Domestic Violence Helpline: 0800 917 1414</a:t>
            </a:r>
            <a:endParaRPr lang="en-US" b="1" i="1" dirty="0" smtClean="0">
              <a:solidFill>
                <a:srgbClr val="33CC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 userDrawn="1"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 userDrawn="1"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B382EB-A2B6-45CE-8DE8-FC10EA8AB56D}" type="datetime1">
              <a:rPr lang="en-US" smtClean="0">
                <a:solidFill>
                  <a:srgbClr val="003366"/>
                </a:solidFill>
              </a:rPr>
              <a:t>8/14/2015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CFAA4-DA76-4BD7-9710-EEA24D4A382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6234113" y="6237288"/>
            <a:ext cx="219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i="1" dirty="0" smtClean="0">
                <a:solidFill>
                  <a:srgbClr val="003366"/>
                </a:solidFill>
              </a:rPr>
              <a:t>Women’s Aid</a:t>
            </a:r>
            <a:endParaRPr lang="en-US" sz="1400" i="1" dirty="0" smtClean="0">
              <a:solidFill>
                <a:srgbClr val="003366"/>
              </a:solidFill>
            </a:endParaRPr>
          </a:p>
        </p:txBody>
      </p:sp>
      <p:sp>
        <p:nvSpPr>
          <p:cNvPr id="1032" name="Text Box 14"/>
          <p:cNvSpPr txBox="1">
            <a:spLocks noChangeArrowheads="1"/>
          </p:cNvSpPr>
          <p:nvPr userDrawn="1"/>
        </p:nvSpPr>
        <p:spPr bwMode="auto">
          <a:xfrm>
            <a:off x="2895600" y="188913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i="1" dirty="0" smtClean="0">
                <a:solidFill>
                  <a:srgbClr val="33CCCC"/>
                </a:solidFill>
              </a:rPr>
              <a:t>24 Hour Domestic Violence Helpline: 0800 917 1414</a:t>
            </a:r>
            <a:endParaRPr lang="en-US" b="1" i="1" dirty="0" smtClean="0">
              <a:solidFill>
                <a:srgbClr val="33CC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 userDrawn="1"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 userDrawn="1"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dirty="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8F8AF-ECEB-461B-B3E8-BD96B8AD1564}" type="datetime1">
              <a:rPr lang="en-US" smtClean="0">
                <a:solidFill>
                  <a:srgbClr val="003366"/>
                </a:solidFill>
              </a:rPr>
              <a:t>8/14/2015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CFAA4-DA76-4BD7-9710-EEA24D4A382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6234113" y="6237288"/>
            <a:ext cx="219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i="1" dirty="0" smtClean="0">
                <a:solidFill>
                  <a:srgbClr val="003366"/>
                </a:solidFill>
              </a:rPr>
              <a:t>Women’s Aid</a:t>
            </a:r>
            <a:endParaRPr lang="en-US" sz="1400" i="1" dirty="0" smtClean="0">
              <a:solidFill>
                <a:srgbClr val="003366"/>
              </a:solidFill>
            </a:endParaRPr>
          </a:p>
        </p:txBody>
      </p:sp>
      <p:sp>
        <p:nvSpPr>
          <p:cNvPr id="1032" name="Text Box 14"/>
          <p:cNvSpPr txBox="1">
            <a:spLocks noChangeArrowheads="1"/>
          </p:cNvSpPr>
          <p:nvPr userDrawn="1"/>
        </p:nvSpPr>
        <p:spPr bwMode="auto">
          <a:xfrm>
            <a:off x="2895600" y="188913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i="1" dirty="0" smtClean="0">
                <a:solidFill>
                  <a:srgbClr val="33CCCC"/>
                </a:solidFill>
              </a:rPr>
              <a:t>24 Hour Domestic Violence Helpline: 0800 917 1414</a:t>
            </a:r>
            <a:endParaRPr lang="en-US" b="1" i="1" dirty="0" smtClean="0">
              <a:solidFill>
                <a:srgbClr val="33CC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BF109-F422-4F19-A107-D7FF143A2B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172D9-A9FD-4A41-A44E-85420833312E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8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4A24DF-A3E9-4583-B4BF-1527CDDDE9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172D9-A9FD-4A41-A44E-85420833312E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6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1F60F9-44B1-4702-AA95-1085E6E2C8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 Hour Domestic &amp; Sexual Violence Helpline: 0808 802 1414  Open to anyone affected by domestic violence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172D9-A9FD-4A41-A44E-85420833312E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2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Monotype Corsiva" pitchFamily="6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0D8595-16BE-468F-A808-014E4A9D4477}" type="datetime1">
              <a:rPr lang="en-US" altLang="en-US" smtClean="0">
                <a:solidFill>
                  <a:srgbClr val="000000"/>
                </a:solidFill>
              </a:rPr>
              <a:t>8/14/2015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t>24 Hour Domestic &amp; Sexual Violence Helpline: 0808 802 1414  Open to anyone affected by domestic violence</a:t>
            </a:r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8423-0647-4D83-A4A7-EA22F079257E}" type="slidenum">
              <a:rPr lang="en-GB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32" name="Group 7"/>
          <p:cNvGrpSpPr>
            <a:grpSpLocks/>
          </p:cNvGrpSpPr>
          <p:nvPr userDrawn="1"/>
        </p:nvGrpSpPr>
        <p:grpSpPr bwMode="auto">
          <a:xfrm>
            <a:off x="152400" y="152400"/>
            <a:ext cx="8991600" cy="6705600"/>
            <a:chOff x="96" y="96"/>
            <a:chExt cx="5664" cy="4224"/>
          </a:xfrm>
        </p:grpSpPr>
        <p:pic>
          <p:nvPicPr>
            <p:cNvPr id="1033" name="Picture 8" descr="newcre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84000" contrast="-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200" b="33871"/>
            <a:stretch>
              <a:fillRect/>
            </a:stretch>
          </p:blipFill>
          <p:spPr bwMode="auto">
            <a:xfrm>
              <a:off x="1694" y="1110"/>
              <a:ext cx="4066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96" y="96"/>
              <a:ext cx="1104" cy="1056"/>
              <a:chOff x="384" y="576"/>
              <a:chExt cx="1296" cy="1296"/>
            </a:xfrm>
          </p:grpSpPr>
          <p:sp>
            <p:nvSpPr>
              <p:cNvPr id="3" name="Oval 10"/>
              <p:cNvSpPr>
                <a:spLocks noChangeArrowheads="1"/>
              </p:cNvSpPr>
              <p:nvPr userDrawn="1"/>
            </p:nvSpPr>
            <p:spPr bwMode="auto">
              <a:xfrm>
                <a:off x="576" y="7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pic>
            <p:nvPicPr>
              <p:cNvPr id="1037" name="Picture 11" descr="newcrest"/>
              <p:cNvPicPr>
                <a:picLocks noChangeAspect="1" noChangeArrowheads="1"/>
              </p:cNvPicPr>
              <p:nvPr userDrawn="1"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576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00" y="144"/>
              <a:ext cx="4368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en-US">
                  <a:solidFill>
                    <a:srgbClr val="FFFFFF"/>
                  </a:solidFill>
                  <a:cs typeface="Arial" charset="0"/>
                </a:rPr>
                <a:t>POLICE SERVICE of NORTHERN IRELAND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36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Domestic Violence and Abuse: </a:t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>Legal Remedies 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9001000" cy="5020667"/>
          </a:xfrm>
        </p:spPr>
        <p:txBody>
          <a:bodyPr/>
          <a:lstStyle/>
          <a:p>
            <a:endParaRPr lang="en-GB" sz="2800" dirty="0" smtClean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European </a:t>
            </a:r>
            <a:r>
              <a:rPr lang="en-GB" sz="2800" dirty="0">
                <a:solidFill>
                  <a:schemeClr val="bg1"/>
                </a:solidFill>
              </a:rPr>
              <a:t>Conference on Domestic Violence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September </a:t>
            </a:r>
            <a:r>
              <a:rPr lang="en-GB" sz="2800" dirty="0">
                <a:solidFill>
                  <a:schemeClr val="bg1"/>
                </a:solidFill>
              </a:rPr>
              <a:t>6-9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2015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3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08012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Protection Available</a:t>
            </a:r>
            <a:endParaRPr lang="en-GB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3"/>
            <a:ext cx="7886700" cy="40324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Protection from Harassment ( NI ) Order 1997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Stalking Legislation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Offence of Harassment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Offence of putting a person in fear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Restraining Orders</a:t>
            </a: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936104"/>
          </a:xfrm>
        </p:spPr>
        <p:txBody>
          <a:bodyPr/>
          <a:lstStyle/>
          <a:p>
            <a:pPr algn="ctr" eaLnBrk="1" hangingPunct="1"/>
            <a:r>
              <a:rPr lang="en-GB" alt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Legal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496855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sz="3200" dirty="0" smtClean="0"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Everyone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applying for a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Non-Molestation Order or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a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Non-Molestation Order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combined with an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Occupation Order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is eligible for legal aid. </a:t>
            </a: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An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applicant for an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Occupation Order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only is not automatically eligible for legal aid and will need to be assessed to see if they are financially eligible. </a:t>
            </a: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financial assessment is carried out on a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legal aid “Green Form”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by the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solicitor.</a:t>
            </a: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080120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Role of Police Service of </a:t>
            </a:r>
            <a:r>
              <a:rPr lang="en-GB" altLang="en-US" sz="3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N.Ireland</a:t>
            </a:r>
            <a:r>
              <a:rPr lang="en-GB" altLang="en-US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sz="16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0708"/>
            <a:ext cx="7772400" cy="5184576"/>
          </a:xfrm>
        </p:spPr>
        <p:txBody>
          <a:bodyPr/>
          <a:lstStyle/>
          <a:p>
            <a:pPr marL="0" indent="0" eaLnBrk="1" hangingPunct="1">
              <a:buNone/>
            </a:pPr>
            <a:endParaRPr lang="en-GB" alt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 protect the lives of both adults and children who are at risk as a result of domestic abuse;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 investigate all reports of domestic abuse;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 facilitate effective action against alleged perpetrators so that they can be held accountable through the criminal justice system;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 adopt a proactive multi-agency approach in preventing and reducing domestic abuse.</a:t>
            </a:r>
          </a:p>
          <a:p>
            <a:pPr marL="457200" indent="-457200" eaLnBrk="1" hangingPunct="1">
              <a:buFontTx/>
              <a:buNone/>
            </a:pPr>
            <a:endParaRPr lang="en-GB" alt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800944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2060"/>
                </a:solidFill>
              </a:rPr>
              <a:t>Difficulties - Orders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1484784"/>
            <a:ext cx="6840538" cy="4896966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Service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Proving a breach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Applicant “allowing” a breach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Granted to reside in same household	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Occupation Order - no </a:t>
            </a: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p</a:t>
            </a: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ower of arrest on its own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Issues if Child </a:t>
            </a: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C</a:t>
            </a: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ontact </a:t>
            </a: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</a:rPr>
              <a:t>O</a:t>
            </a: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rder also in force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General wording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Cost</a:t>
            </a:r>
          </a:p>
          <a:p>
            <a:pPr algn="l" eaLnBrk="1" hangingPunct="1">
              <a:defRPr/>
            </a:pPr>
            <a:endParaRPr lang="en-GB" dirty="0" smtClean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52128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Stalking &amp; Harassment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340768"/>
            <a:ext cx="8064896" cy="496855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 types of offences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r>
              <a:rPr lang="en-GB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</a:t>
            </a:r>
            <a:r>
              <a:rPr lang="en-GB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Article 4 pursues a course of conduct</a:t>
            </a:r>
          </a:p>
          <a:p>
            <a:pPr marL="857250" lvl="2" indent="0" eaLnBrk="1" hangingPunct="1">
              <a:buNone/>
              <a:defRPr/>
            </a:pPr>
            <a:r>
              <a:rPr lang="en-GB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  (unwanted and repeated behaviour)</a:t>
            </a:r>
          </a:p>
          <a:p>
            <a:pPr marL="857250" lvl="2" indent="0" eaLnBrk="1" hangingPunct="1">
              <a:buNone/>
              <a:defRPr/>
            </a:pPr>
            <a:r>
              <a:rPr lang="en-GB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(causes </a:t>
            </a:r>
            <a:r>
              <a:rPr lang="en-GB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alarm/distress</a:t>
            </a:r>
            <a:r>
              <a:rPr lang="en-GB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endParaRPr lang="en-GB" altLang="en-US" b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buNone/>
              <a:defRPr/>
            </a:pPr>
            <a:r>
              <a:rPr lang="en-GB" altLang="en-US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- Article 6 + putting people in fear of violence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</a:t>
            </a:r>
            <a:r>
              <a:rPr lang="en-GB" altLang="en-US" b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r>
              <a:rPr lang="en-GB" altLang="en-US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(Injured Party fears violence will be used)</a:t>
            </a:r>
            <a:endParaRPr lang="en-GB" altLang="en-US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At least on 2 occasions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- Warned after one occasion by Injured Party, </a:t>
            </a:r>
            <a:r>
              <a:rPr lang="en-GB" altLang="en-US" b="0" dirty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GB" altLang="en-US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olicitor  	 or Police</a:t>
            </a:r>
            <a:endParaRPr lang="en-GB" altLang="en-US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Police will issue a Police Information Notice (PIN)</a:t>
            </a:r>
            <a:endParaRPr lang="en-GB" alt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GB" altLang="en-US" sz="4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Police Information Notice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062664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Police Form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Not court order or a criminal record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Letter outlining an allegation of harassment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Outlines what harassment is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Possible offence if the behaviour continues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Signature requested – understanding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GB" altLang="en-US" sz="2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Copy given to person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 caution/investigation at this stage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Recorded on Police computer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 time limit set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Request Injured Party to record all communication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GB" altLang="en-US" sz="1600" b="0" dirty="0" smtClean="0"/>
          </a:p>
          <a:p>
            <a:pPr eaLnBrk="1" hangingPunct="1">
              <a:lnSpc>
                <a:spcPct val="90000"/>
              </a:lnSpc>
            </a:pPr>
            <a:endParaRPr lang="en-GB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>
          <a:xfrm>
            <a:off x="734390" y="260648"/>
            <a:ext cx="7702550" cy="10081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GB" altLang="en-US" sz="5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Bail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34390" y="1293234"/>
            <a:ext cx="7772400" cy="489654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set of conditions</a:t>
            </a:r>
          </a:p>
          <a:p>
            <a:pPr marL="457200" lvl="1" indent="0" eaLnBrk="1" hangingPunct="1">
              <a:buNone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- Police Bail/Pre-Charge Bail</a:t>
            </a:r>
          </a:p>
          <a:p>
            <a:pPr marL="457200" lvl="1" indent="0" eaLnBrk="1" hangingPunct="1">
              <a:buNone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- Court Bail/Post-Charge Bail</a:t>
            </a:r>
            <a:endParaRPr lang="en-US" altLang="en-US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 ensure </a:t>
            </a:r>
            <a:r>
              <a:rPr lang="en-US" altLang="en-US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alleged perpetrator</a:t>
            </a: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will show up</a:t>
            </a:r>
            <a:endParaRPr lang="en-US" altLang="en-US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Breaches</a:t>
            </a:r>
          </a:p>
          <a:p>
            <a:pPr marL="457200" lvl="1" indent="0" eaLnBrk="1" hangingPunct="1">
              <a:buNone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Power of arrest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Only short term measure</a:t>
            </a:r>
          </a:p>
          <a:p>
            <a:pPr marL="457200" lvl="1" indent="0" eaLnBrk="1" hangingPunct="1">
              <a:buNone/>
            </a:pPr>
            <a:r>
              <a:rPr lang="en-US" altLang="en-US" sz="3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Make use of other protective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08719"/>
          </a:xfrm>
        </p:spPr>
        <p:txBody>
          <a:bodyPr/>
          <a:lstStyle/>
          <a:p>
            <a:pPr algn="ctr" eaLnBrk="1" hangingPunct="1"/>
            <a:r>
              <a:rPr lang="en-GB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4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Domestic abuse can happen to anyone at any time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The law is there to help all victims of domestic abuse regardless of their age, gender or social circumstances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Staff will talk you through each and every step you need to take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Taking steps to seek legal protection against domestic abuse can seem very daunting but experienced and sensitive professionals can help.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303" y="1173472"/>
            <a:ext cx="2849354" cy="291125"/>
          </a:xfrm>
        </p:spPr>
        <p:txBody>
          <a:bodyPr/>
          <a:lstStyle/>
          <a:p>
            <a:r>
              <a:rPr lang="en-GB" sz="2400" dirty="0" smtClean="0">
                <a:solidFill>
                  <a:srgbClr val="002060"/>
                </a:solidFill>
              </a:rPr>
              <a:t>www.belfastdvp.co.uk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56223"/>
            <a:ext cx="8856984" cy="4389437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Legal Remedies Guidance http://belfastdvp.co.uk/themainevent/wp-content/uploads/Domestic-Violence-and-Abuse_-Legal-Remedies-Feb-15.pdf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GB" alt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Legal 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emedies Infographic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    http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://belfastdvp.co.uk/legal-remedies…-infographic-2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0" indent="0">
              <a:buClr>
                <a:srgbClr val="002060"/>
              </a:buClr>
              <a:buNone/>
            </a:pPr>
            <a:endParaRPr lang="en-GB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DVD The Law on your side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GB" dirty="0">
                <a:solidFill>
                  <a:srgbClr val="002060"/>
                </a:solidFill>
                <a:latin typeface="+mj-lt"/>
              </a:rPr>
              <a:t> 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   http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://belfastdvp.co.uk/the-law-on-your-side-a-dvd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0" indent="0">
              <a:buClr>
                <a:srgbClr val="002060"/>
              </a:buClr>
              <a:buNone/>
            </a:pPr>
            <a:endParaRPr lang="en-GB" dirty="0" smtClean="0"/>
          </a:p>
          <a:p>
            <a:pPr marL="0" indent="0">
              <a:buClr>
                <a:srgbClr val="002060"/>
              </a:buClr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82293"/>
            <a:ext cx="2771800" cy="109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74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89437"/>
          </a:xfrm>
        </p:spPr>
        <p:txBody>
          <a:bodyPr/>
          <a:lstStyle/>
          <a:p>
            <a:pPr marL="0" indent="0" algn="ctr">
              <a:buNone/>
            </a:pPr>
            <a:endParaRPr lang="en-GB" sz="5400" b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Questions /</a:t>
            </a:r>
            <a:r>
              <a:rPr lang="en-GB" sz="6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iscussion </a:t>
            </a:r>
            <a:endParaRPr lang="en-GB" sz="6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936" y="5874221"/>
            <a:ext cx="212372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GB" sz="4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Belfast Area Domestic Violence Partnership</a:t>
            </a:r>
            <a:endParaRPr lang="en-GB" sz="48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95" y="5301208"/>
            <a:ext cx="2771800" cy="109117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520280"/>
          </a:xfrm>
        </p:spPr>
        <p:txBody>
          <a:bodyPr/>
          <a:lstStyle/>
          <a:p>
            <a:pPr marL="0" indent="0" algn="ctr">
              <a:buClrTx/>
              <a:buNone/>
            </a:pPr>
            <a:endParaRPr lang="en-GB" sz="800" b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ClrTx/>
              <a:buNone/>
            </a:pP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Claire Edgar</a:t>
            </a:r>
          </a:p>
          <a:p>
            <a:pPr marL="0" indent="0">
              <a:buClrTx/>
              <a:buNone/>
            </a:pPr>
            <a:endParaRPr lang="en-GB" sz="800" b="1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ClrTx/>
              <a:buNone/>
            </a:pP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&amp;</a:t>
            </a:r>
          </a:p>
          <a:p>
            <a:pPr marL="0" indent="0" algn="ctr">
              <a:buClrTx/>
              <a:buNone/>
            </a:pP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Joanne </a:t>
            </a:r>
            <a:r>
              <a:rPr lang="en-GB" sz="3600" b="1" dirty="0" err="1" smtClean="0">
                <a:solidFill>
                  <a:srgbClr val="002060"/>
                </a:solidFill>
                <a:latin typeface="+mj-lt"/>
              </a:rPr>
              <a:t>Eakin</a:t>
            </a:r>
            <a:endParaRPr lang="en-GB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343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GB" sz="6000" b="1" dirty="0" smtClean="0">
                <a:solidFill>
                  <a:srgbClr val="002060"/>
                </a:solidFill>
              </a:rPr>
              <a:t>  </a:t>
            </a:r>
            <a:br>
              <a:rPr lang="en-GB" sz="6000" b="1" dirty="0" smtClean="0">
                <a:solidFill>
                  <a:srgbClr val="002060"/>
                </a:solidFill>
              </a:rPr>
            </a:br>
            <a:r>
              <a:rPr lang="en-GB" sz="6000" b="1" dirty="0">
                <a:solidFill>
                  <a:srgbClr val="002060"/>
                </a:solidFill>
              </a:rPr>
              <a:t/>
            </a:r>
            <a:br>
              <a:rPr lang="en-GB" sz="6000" b="1" dirty="0">
                <a:solidFill>
                  <a:srgbClr val="002060"/>
                </a:solidFill>
              </a:rPr>
            </a:br>
            <a:r>
              <a:rPr lang="en-GB" sz="6000" b="1" dirty="0" smtClean="0">
                <a:solidFill>
                  <a:srgbClr val="002060"/>
                </a:solidFill>
              </a:rPr>
              <a:t/>
            </a:r>
            <a:br>
              <a:rPr lang="en-GB" sz="6000" b="1" dirty="0" smtClean="0">
                <a:solidFill>
                  <a:srgbClr val="002060"/>
                </a:solidFill>
              </a:rPr>
            </a:br>
            <a:r>
              <a:rPr lang="en-GB" sz="4800" b="1" dirty="0" smtClean="0">
                <a:solidFill>
                  <a:srgbClr val="002060"/>
                </a:solidFill>
              </a:rPr>
              <a:t>Who are we and what do we do?</a:t>
            </a:r>
            <a:endParaRPr lang="en-GB" sz="6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60851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Protection and Justice Working Group </a:t>
            </a:r>
          </a:p>
          <a:p>
            <a:pPr marL="0" indent="0">
              <a:buClrTx/>
              <a:buNone/>
            </a:pP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Aim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</a:t>
            </a:r>
            <a:r>
              <a:rPr lang="en-GB" sz="3200" dirty="0" smtClean="0">
                <a:solidFill>
                  <a:srgbClr val="002060"/>
                </a:solidFill>
                <a:latin typeface="+mj-lt"/>
              </a:rPr>
              <a:t>o respond to issues raised by victims and staff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+mj-lt"/>
              </a:rPr>
              <a:t>To clarify </a:t>
            </a:r>
            <a:r>
              <a:rPr lang="en-GB" sz="3200" dirty="0">
                <a:solidFill>
                  <a:srgbClr val="002060"/>
                </a:solidFill>
                <a:latin typeface="+mj-lt"/>
              </a:rPr>
              <a:t>the legal process </a:t>
            </a:r>
            <a:r>
              <a:rPr lang="en-GB" sz="32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and </a:t>
            </a:r>
            <a:r>
              <a:rPr lang="en-GB" sz="3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protection options available to </a:t>
            </a:r>
            <a:r>
              <a:rPr lang="en-GB" sz="32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victims</a:t>
            </a:r>
            <a:endParaRPr lang="en-GB" sz="3200" dirty="0" smtClean="0">
              <a:solidFill>
                <a:srgbClr val="002060"/>
              </a:solidFill>
              <a:latin typeface="+mj-lt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+mj-lt"/>
              </a:rPr>
              <a:t>To develop </a:t>
            </a:r>
            <a:r>
              <a:rPr lang="en-GB" sz="3200" dirty="0">
                <a:solidFill>
                  <a:srgbClr val="002060"/>
                </a:solidFill>
                <a:latin typeface="+mj-lt"/>
              </a:rPr>
              <a:t>guidance and consider training </a:t>
            </a:r>
            <a:r>
              <a:rPr lang="en-GB" sz="3200" dirty="0" smtClean="0">
                <a:solidFill>
                  <a:srgbClr val="002060"/>
                </a:solidFill>
                <a:latin typeface="+mj-lt"/>
              </a:rPr>
              <a:t>needs</a:t>
            </a:r>
          </a:p>
        </p:txBody>
      </p:sp>
    </p:spTree>
    <p:extLst>
      <p:ext uri="{BB962C8B-B14F-4D97-AF65-F5344CB8AC3E}">
        <p14:creationId xmlns:p14="http://schemas.microsoft.com/office/powerpoint/2010/main" val="32235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50"/>
            <a:ext cx="82296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sz="6000" b="1" dirty="0" smtClean="0">
                <a:solidFill>
                  <a:srgbClr val="002060"/>
                </a:solidFill>
              </a:rPr>
              <a:t>  </a:t>
            </a:r>
            <a:r>
              <a:rPr lang="en-GB" sz="54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 of the Session</a:t>
            </a:r>
            <a:endParaRPr lang="en-GB" sz="5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784976" cy="4824537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Provide information about the criminal and civil law surrounding domestic violence and abuse in N. Ireland. </a:t>
            </a: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Discuss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the legal processes and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challenges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GB" sz="3200" dirty="0" smtClean="0">
              <a:latin typeface="Calibri" panose="020F050202020403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Share and explain the Legal Remedies Guidance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GB" sz="36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ClrTx/>
              <a:buNone/>
            </a:pPr>
            <a:r>
              <a:rPr lang="en-GB" sz="3600" dirty="0" smtClean="0">
                <a:solidFill>
                  <a:srgbClr val="002060"/>
                </a:solidFill>
                <a:latin typeface="+mj-lt"/>
              </a:rPr>
              <a:t>   </a:t>
            </a:r>
            <a:endParaRPr lang="en-GB" sz="28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ClrTx/>
              <a:buNone/>
            </a:pPr>
            <a:endParaRPr lang="en-GB" sz="28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70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Challenges… </a:t>
            </a:r>
            <a:endParaRPr lang="en-GB" sz="5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Practitioners working with families experiencing domestic violence/abuse are often challenged by the complexity of the legal options and remedies available to 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victims</a:t>
            </a:r>
          </a:p>
          <a:p>
            <a:pPr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Many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victims do not know or understand the legal options available to them and are confused and intimidated by the legal processes. </a:t>
            </a:r>
          </a:p>
        </p:txBody>
      </p:sp>
    </p:spTree>
    <p:extLst>
      <p:ext uri="{BB962C8B-B14F-4D97-AF65-F5344CB8AC3E}">
        <p14:creationId xmlns:p14="http://schemas.microsoft.com/office/powerpoint/2010/main" val="18581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Legislation – Civil Remedies</a:t>
            </a:r>
            <a:endParaRPr lang="en-GB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3972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Family Homes &amp; Domestic Violence (FHDV) Northern Ireland Order 1998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Protective Civil Orders</a:t>
            </a:r>
          </a:p>
          <a:p>
            <a:pPr marL="0" indent="0">
              <a:buNone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Available in the Magistrates Court, County Court or High Court</a:t>
            </a:r>
          </a:p>
          <a:p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7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Who can apply?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05" y="1340769"/>
            <a:ext cx="7886700" cy="4536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3600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Articles 2 &amp; 3 of FHDV (NI) Order</a:t>
            </a:r>
          </a:p>
          <a:p>
            <a:pPr>
              <a:spcBef>
                <a:spcPts val="600"/>
              </a:spcBef>
            </a:pP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Associated persons                                        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Relatives</a:t>
            </a:r>
          </a:p>
          <a:p>
            <a:pPr>
              <a:spcBef>
                <a:spcPts val="600"/>
              </a:spcBef>
            </a:pPr>
            <a:endParaRPr lang="en-GB" sz="1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Cohabitees</a:t>
            </a:r>
          </a:p>
          <a:p>
            <a:pPr>
              <a:spcBef>
                <a:spcPts val="600"/>
              </a:spcBef>
            </a:pPr>
            <a:endParaRPr lang="en-GB" sz="1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Relevant child</a:t>
            </a:r>
          </a:p>
        </p:txBody>
      </p:sp>
    </p:spTree>
    <p:extLst>
      <p:ext uri="{BB962C8B-B14F-4D97-AF65-F5344CB8AC3E}">
        <p14:creationId xmlns:p14="http://schemas.microsoft.com/office/powerpoint/2010/main" val="31842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792087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Non - Molestation Orders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5618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Article 20 of the FHDV (NI) Order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Protection from  any form of molestation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What is molestation?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What does the court have to consider?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Nature of the court order- general or specific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Use of exclusion zones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Length of the Order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152129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Occupation Orders</a:t>
            </a:r>
            <a:endParaRPr lang="en-GB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680" y="1369531"/>
            <a:ext cx="7886700" cy="44761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Articles 11-16 of FHDV (NI) Order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Purpose of the Order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Criteria for granting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Combined with Non -Molestation Order become protective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12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1156</Words>
  <Application>Microsoft Office PowerPoint</Application>
  <PresentationFormat>On-screen Show (4:3)</PresentationFormat>
  <Paragraphs>221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19</vt:i4>
      </vt:variant>
    </vt:vector>
  </HeadingPairs>
  <TitlesOfParts>
    <vt:vector size="45" baseType="lpstr">
      <vt:lpstr>Arial</vt:lpstr>
      <vt:lpstr>Calibri</vt:lpstr>
      <vt:lpstr>Calibri Light</vt:lpstr>
      <vt:lpstr>Constantia</vt:lpstr>
      <vt:lpstr>Monotype Corsiva</vt:lpstr>
      <vt:lpstr>Times New Roman</vt:lpstr>
      <vt:lpstr>Wingdings</vt:lpstr>
      <vt:lpstr>Wingdings 2</vt:lpstr>
      <vt:lpstr>2_Flow</vt:lpstr>
      <vt:lpstr>1_Capsules</vt:lpstr>
      <vt:lpstr>2_Capsules</vt:lpstr>
      <vt:lpstr>3_Capsules</vt:lpstr>
      <vt:lpstr>4_Capsules</vt:lpstr>
      <vt:lpstr>1_Office Theme</vt:lpstr>
      <vt:lpstr>6_Office Theme</vt:lpstr>
      <vt:lpstr>14_Office Theme</vt:lpstr>
      <vt:lpstr>2_Default Design</vt:lpstr>
      <vt:lpstr>4_Default Design</vt:lpstr>
      <vt:lpstr>5_Default Design</vt:lpstr>
      <vt:lpstr>6_Default Design</vt:lpstr>
      <vt:lpstr>7_Default Design</vt:lpstr>
      <vt:lpstr>18_Office Theme</vt:lpstr>
      <vt:lpstr>19_Office Theme</vt:lpstr>
      <vt:lpstr>20_Office Theme</vt:lpstr>
      <vt:lpstr>21_Office Theme</vt:lpstr>
      <vt:lpstr>23_Office Theme</vt:lpstr>
      <vt:lpstr>Domestic Violence and Abuse:  Legal Remedies </vt:lpstr>
      <vt:lpstr>Belfast Area Domestic Violence Partnership</vt:lpstr>
      <vt:lpstr>     Who are we and what do we do?</vt:lpstr>
      <vt:lpstr>  Purpose of the Session</vt:lpstr>
      <vt:lpstr>Challenges… </vt:lpstr>
      <vt:lpstr>The Legislation – Civil Remedies</vt:lpstr>
      <vt:lpstr>Who can apply?</vt:lpstr>
      <vt:lpstr>Non - Molestation Orders</vt:lpstr>
      <vt:lpstr>Occupation Orders</vt:lpstr>
      <vt:lpstr>Other Protection Available</vt:lpstr>
      <vt:lpstr>Legal Aid</vt:lpstr>
      <vt:lpstr>Role of Police Service of N.Ireland  </vt:lpstr>
      <vt:lpstr>Difficulties - Orders</vt:lpstr>
      <vt:lpstr>Stalking &amp; Harassment</vt:lpstr>
      <vt:lpstr>Police Information Notice</vt:lpstr>
      <vt:lpstr>Bail</vt:lpstr>
      <vt:lpstr>Conclusion</vt:lpstr>
      <vt:lpstr>www.belfastdvp.co.uk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Belfast and South Eastern  Domestic Violence Partnerships</dc:title>
  <dc:creator>Margaret Kelly</dc:creator>
  <cp:lastModifiedBy>Maria Siahaan</cp:lastModifiedBy>
  <cp:revision>333</cp:revision>
  <cp:lastPrinted>2015-08-14T14:16:56Z</cp:lastPrinted>
  <dcterms:created xsi:type="dcterms:W3CDTF">2011-10-28T08:49:18Z</dcterms:created>
  <dcterms:modified xsi:type="dcterms:W3CDTF">2015-08-14T14:20:55Z</dcterms:modified>
</cp:coreProperties>
</file>