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5.xml" ContentType="application/vnd.openxmlformats-officedocument.presentationml.slideLayout+xml"/>
  <Override PartName="/ppt/theme/theme9.xml" ContentType="application/vnd.openxmlformats-officedocument.theme+xml"/>
  <Override PartName="/ppt/slideLayouts/slideLayout6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theme/theme11.xml" ContentType="application/vnd.openxmlformats-officedocument.theme+xml"/>
  <Override PartName="/ppt/slideLayouts/slideLayout8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theme/theme13.xml" ContentType="application/vnd.openxmlformats-officedocument.theme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slideLayouts/slideLayout11.xml" ContentType="application/vnd.openxmlformats-officedocument.presentationml.slideLayout+xml"/>
  <Override PartName="/ppt/theme/theme15.xml" ContentType="application/vnd.openxmlformats-officedocument.theme+xml"/>
  <Override PartName="/ppt/slideLayouts/slideLayout12.xml" ContentType="application/vnd.openxmlformats-officedocument.presentationml.slideLayout+xml"/>
  <Override PartName="/ppt/theme/theme16.xml" ContentType="application/vnd.openxmlformats-officedocument.theme+xml"/>
  <Override PartName="/ppt/slideLayouts/slideLayout13.xml" ContentType="application/vnd.openxmlformats-officedocument.presentationml.slideLayout+xml"/>
  <Override PartName="/ppt/theme/theme17.xml" ContentType="application/vnd.openxmlformats-officedocument.theme+xml"/>
  <Override PartName="/ppt/slideLayouts/slideLayout14.xml" ContentType="application/vnd.openxmlformats-officedocument.presentationml.slideLayout+xml"/>
  <Override PartName="/ppt/theme/theme18.xml" ContentType="application/vnd.openxmlformats-officedocument.theme+xml"/>
  <Override PartName="/ppt/slideLayouts/slideLayout15.xml" ContentType="application/vnd.openxmlformats-officedocument.presentationml.slideLayout+xml"/>
  <Override PartName="/ppt/theme/theme19.xml" ContentType="application/vnd.openxmlformats-officedocument.theme+xml"/>
  <Override PartName="/ppt/slideLayouts/slideLayout1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68" r:id="rId3"/>
    <p:sldMasterId id="2147483672" r:id="rId4"/>
    <p:sldMasterId id="2147483680" r:id="rId5"/>
    <p:sldMasterId id="2147483682" r:id="rId6"/>
    <p:sldMasterId id="2147483684" r:id="rId7"/>
    <p:sldMasterId id="2147483686" r:id="rId8"/>
    <p:sldMasterId id="2147483711" r:id="rId9"/>
    <p:sldMasterId id="2147483713" r:id="rId10"/>
    <p:sldMasterId id="2147483715" r:id="rId11"/>
    <p:sldMasterId id="2147483717" r:id="rId12"/>
    <p:sldMasterId id="2147483719" r:id="rId13"/>
    <p:sldMasterId id="2147483721" r:id="rId14"/>
    <p:sldMasterId id="2147483723" r:id="rId15"/>
    <p:sldMasterId id="2147483725" r:id="rId16"/>
    <p:sldMasterId id="2147483727" r:id="rId17"/>
    <p:sldMasterId id="2147483729" r:id="rId18"/>
    <p:sldMasterId id="2147483731" r:id="rId19"/>
    <p:sldMasterId id="2147483733" r:id="rId20"/>
  </p:sldMasterIdLst>
  <p:notesMasterIdLst>
    <p:notesMasterId r:id="rId53"/>
  </p:notesMasterIdLst>
  <p:sldIdLst>
    <p:sldId id="259" r:id="rId21"/>
    <p:sldId id="260" r:id="rId22"/>
    <p:sldId id="261" r:id="rId23"/>
    <p:sldId id="263" r:id="rId24"/>
    <p:sldId id="352" r:id="rId25"/>
    <p:sldId id="354" r:id="rId26"/>
    <p:sldId id="367" r:id="rId27"/>
    <p:sldId id="368" r:id="rId28"/>
    <p:sldId id="375" r:id="rId29"/>
    <p:sldId id="356" r:id="rId30"/>
    <p:sldId id="362" r:id="rId31"/>
    <p:sldId id="359" r:id="rId32"/>
    <p:sldId id="357" r:id="rId33"/>
    <p:sldId id="355" r:id="rId34"/>
    <p:sldId id="371" r:id="rId35"/>
    <p:sldId id="373" r:id="rId36"/>
    <p:sldId id="363" r:id="rId37"/>
    <p:sldId id="369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370" r:id="rId51"/>
    <p:sldId id="36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89" y="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B2ED-4291-4914-867D-F689BCB023FC}" type="datetimeFigureOut">
              <a:rPr lang="en-GB" smtClean="0"/>
              <a:t>30/09/2013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A823-3AE6-4CFF-9E64-80CCE837E5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1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52BF6726-2297-4574-BA76-05281495C97E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A97A17C4-BCAE-413A-8043-383DF55848E2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930AEB15-99B8-4E47-A32C-7780B665E63F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E6192039-14C6-4F0E-BDA3-33EF3F05B0B7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B6881799-965E-4213-AE2F-8D72B37F8D6F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CB54E1D8-1CED-475E-8CEE-2A338A9172B6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D7F2645F-A00B-446C-BC59-E0CAEBB16276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A4ADF5C2-3442-4D4E-ADB7-831BF4A64860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fld id="{A964BAA4-F7E6-4CC4-8A38-2B9EF9184F2F}" type="slidenum">
              <a:rPr lang="en-GB" sz="1200" smtClean="0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GB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9D97-962A-4ECE-B0E1-AA8453EA752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ECBE-07E9-4200-82C1-2CD7A2802F2C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F38F-3129-4C58-A9EF-6DEB75F949B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E44F-9B94-4AE6-8777-54B6B8428E7B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F38F-3129-4C58-A9EF-6DEB75F949B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E44F-9B94-4AE6-8777-54B6B8428E7B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F38F-3129-4C58-A9EF-6DEB75F949B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E44F-9B94-4AE6-8777-54B6B8428E7B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24250"/>
            <a:ext cx="5905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5562600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1E5F-12A5-4470-83E5-D15849B7D4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624513"/>
            <a:ext cx="21844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072E-0CA3-47F2-976A-05D261C56B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EA3D3-8797-476B-A020-8AA6D3AED0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9C04F-3149-4BC0-8DF4-C7DAF62CD96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EA3D3-8797-476B-A020-8AA6D3AED0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9C04F-3149-4BC0-8DF4-C7DAF62CD96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EA3D3-8797-476B-A020-8AA6D3AED0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9C04F-3149-4BC0-8DF4-C7DAF62CD96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EA3D3-8797-476B-A020-8AA6D3AED0A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9/30/2013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9C04F-3149-4BC0-8DF4-C7DAF62CD964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 userDrawn="1"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2362202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2" y="6248402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1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CFAA4-DA76-4BD7-9710-EEA24D4A382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6234115" y="6237289"/>
            <a:ext cx="2193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srgbClr val="003366"/>
                </a:solidFill>
              </a:rPr>
              <a:t>Women’s Aid</a:t>
            </a:r>
            <a:endParaRPr lang="en-US" sz="1400" i="1" dirty="0" smtClean="0">
              <a:solidFill>
                <a:srgbClr val="003366"/>
              </a:solidFill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 userDrawn="1"/>
        </p:nvSpPr>
        <p:spPr bwMode="auto">
          <a:xfrm>
            <a:off x="2895600" y="188914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i="1" dirty="0" smtClean="0">
                <a:solidFill>
                  <a:srgbClr val="33CCCC"/>
                </a:solidFill>
              </a:rPr>
              <a:t>24 Hour Domestic Violence Helpline: 0800 917 1414</a:t>
            </a:r>
            <a:endParaRPr lang="en-US" b="1" i="1" dirty="0" smtClean="0">
              <a:solidFill>
                <a:srgbClr val="33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 userDrawn="1"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2362202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2" y="6248402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1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CFAA4-DA76-4BD7-9710-EEA24D4A382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6234115" y="6237289"/>
            <a:ext cx="2193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srgbClr val="003366"/>
                </a:solidFill>
              </a:rPr>
              <a:t>Women’s Aid</a:t>
            </a:r>
            <a:endParaRPr lang="en-US" sz="1400" i="1" dirty="0" smtClean="0">
              <a:solidFill>
                <a:srgbClr val="003366"/>
              </a:solidFill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 userDrawn="1"/>
        </p:nvSpPr>
        <p:spPr bwMode="auto">
          <a:xfrm>
            <a:off x="2895600" y="188914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i="1" dirty="0" smtClean="0">
                <a:solidFill>
                  <a:srgbClr val="33CCCC"/>
                </a:solidFill>
              </a:rPr>
              <a:t>24 Hour Domestic Violence Helpline: 0800 917 1414</a:t>
            </a:r>
            <a:endParaRPr lang="en-US" b="1" i="1" dirty="0" smtClean="0">
              <a:solidFill>
                <a:srgbClr val="33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 userDrawn="1"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2362202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2" y="6248402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1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CFAA4-DA76-4BD7-9710-EEA24D4A382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6234115" y="6237289"/>
            <a:ext cx="2193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srgbClr val="003366"/>
                </a:solidFill>
              </a:rPr>
              <a:t>Women’s Aid</a:t>
            </a:r>
            <a:endParaRPr lang="en-US" sz="1400" i="1" dirty="0" smtClean="0">
              <a:solidFill>
                <a:srgbClr val="003366"/>
              </a:solidFill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 userDrawn="1"/>
        </p:nvSpPr>
        <p:spPr bwMode="auto">
          <a:xfrm>
            <a:off x="2895600" y="188914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i="1" dirty="0" smtClean="0">
                <a:solidFill>
                  <a:srgbClr val="33CCCC"/>
                </a:solidFill>
              </a:rPr>
              <a:t>24 Hour Domestic Violence Helpline: 0800 917 1414</a:t>
            </a:r>
            <a:endParaRPr lang="en-US" b="1" i="1" dirty="0" smtClean="0">
              <a:solidFill>
                <a:srgbClr val="33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 userDrawn="1"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 userDrawn="1"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2" y="2362202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2" y="6248402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41" y="6242052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CFAA4-DA76-4BD7-9710-EEA24D4A382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6234115" y="6237289"/>
            <a:ext cx="2193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srgbClr val="003366"/>
                </a:solidFill>
              </a:rPr>
              <a:t>Women’s Aid</a:t>
            </a:r>
            <a:endParaRPr lang="en-US" sz="1400" i="1" dirty="0" smtClean="0">
              <a:solidFill>
                <a:srgbClr val="003366"/>
              </a:solidFill>
            </a:endParaRPr>
          </a:p>
        </p:txBody>
      </p:sp>
      <p:sp>
        <p:nvSpPr>
          <p:cNvPr id="1032" name="Text Box 14"/>
          <p:cNvSpPr txBox="1">
            <a:spLocks noChangeArrowheads="1"/>
          </p:cNvSpPr>
          <p:nvPr userDrawn="1"/>
        </p:nvSpPr>
        <p:spPr bwMode="auto">
          <a:xfrm>
            <a:off x="2895600" y="188914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i="1" dirty="0" smtClean="0">
                <a:solidFill>
                  <a:srgbClr val="33CCCC"/>
                </a:solidFill>
              </a:rPr>
              <a:t>24 Hour Domestic Violence Helpline: 0800 917 1414</a:t>
            </a:r>
            <a:endParaRPr lang="en-US" b="1" i="1" dirty="0" smtClean="0">
              <a:solidFill>
                <a:srgbClr val="33CC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D93-9F59-41B3-9CCD-84C188D87D58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nion Pro SmB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 SmB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283968" y="33565"/>
            <a:ext cx="4860032" cy="5339651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/>
            <a:r>
              <a:rPr lang="en-GB" sz="3600" b="1" dirty="0" smtClean="0">
                <a:solidFill>
                  <a:srgbClr val="002060"/>
                </a:solidFill>
              </a:rPr>
              <a:t>Domestic </a:t>
            </a:r>
            <a:r>
              <a:rPr lang="en-GB" sz="3600" b="1" dirty="0">
                <a:solidFill>
                  <a:srgbClr val="002060"/>
                </a:solidFill>
              </a:rPr>
              <a:t>V</a:t>
            </a:r>
            <a:r>
              <a:rPr lang="en-GB" sz="3600" b="1" dirty="0" smtClean="0">
                <a:solidFill>
                  <a:srgbClr val="002060"/>
                </a:solidFill>
              </a:rPr>
              <a:t>iolence and Child</a:t>
            </a:r>
            <a:r>
              <a:rPr lang="en-GB" sz="54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Contact Workshop 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/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Monday 14</a:t>
            </a:r>
            <a:r>
              <a:rPr lang="en-GB" sz="36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O</a:t>
            </a:r>
            <a:r>
              <a:rPr lang="en-GB" sz="3600" b="1" dirty="0" smtClean="0">
                <a:solidFill>
                  <a:srgbClr val="002060"/>
                </a:solidFill>
              </a:rPr>
              <a:t>ctober </a:t>
            </a:r>
            <a:r>
              <a:rPr lang="en-GB" sz="3200" b="1" dirty="0" smtClean="0">
                <a:solidFill>
                  <a:srgbClr val="002060"/>
                </a:solidFill>
              </a:rPr>
              <a:t>2013</a:t>
            </a:r>
            <a:r>
              <a:rPr lang="en-GB" sz="3200" b="1" dirty="0">
                <a:solidFill>
                  <a:srgbClr val="002060"/>
                </a:solidFill>
              </a:rPr>
              <a:t/>
            </a:r>
            <a:br>
              <a:rPr lang="en-GB" sz="3200" b="1" dirty="0">
                <a:solidFill>
                  <a:srgbClr val="002060"/>
                </a:solidFill>
              </a:rPr>
            </a:b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283968" y="1988840"/>
            <a:ext cx="4860032" cy="48691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1" y="3090"/>
            <a:ext cx="2915171" cy="1091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3968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r>
              <a:rPr lang="en-GB" sz="4800" b="1" dirty="0" smtClean="0">
                <a:solidFill>
                  <a:srgbClr val="002060"/>
                </a:solidFill>
              </a:rPr>
              <a:t>Child Contact….the debate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047730"/>
          </a:xfrm>
        </p:spPr>
        <p:txBody>
          <a:bodyPr/>
          <a:lstStyle/>
          <a:p>
            <a:pPr marL="0" indent="0">
              <a:buNone/>
            </a:pPr>
            <a:endParaRPr lang="en-GB" sz="3200" b="1" i="1" dirty="0" smtClean="0"/>
          </a:p>
          <a:p>
            <a:pPr marL="0" indent="0">
              <a:buNone/>
            </a:pPr>
            <a:r>
              <a:rPr lang="en-GB" sz="3600" i="1" dirty="0" smtClean="0"/>
              <a:t>“It’s </a:t>
            </a:r>
            <a:r>
              <a:rPr lang="en-GB" sz="3600" i="1" dirty="0"/>
              <a:t>been like going </a:t>
            </a:r>
            <a:r>
              <a:rPr lang="en-GB" sz="3600" i="1" dirty="0" smtClean="0"/>
              <a:t>through the </a:t>
            </a:r>
            <a:r>
              <a:rPr lang="en-GB" sz="3600" i="1" dirty="0"/>
              <a:t>abuse again, it really </a:t>
            </a:r>
            <a:r>
              <a:rPr lang="en-GB" sz="3600" i="1" dirty="0" smtClean="0"/>
              <a:t>has. So </a:t>
            </a:r>
            <a:r>
              <a:rPr lang="en-GB" sz="3600" i="1" dirty="0"/>
              <a:t>that abuse that I suffered in </a:t>
            </a:r>
            <a:r>
              <a:rPr lang="en-GB" sz="3600" i="1" dirty="0" smtClean="0"/>
              <a:t>my marriage</a:t>
            </a:r>
            <a:r>
              <a:rPr lang="en-GB" sz="3600" i="1" dirty="0"/>
              <a:t>, that walking around </a:t>
            </a:r>
            <a:r>
              <a:rPr lang="en-GB" sz="3600" i="1" dirty="0" smtClean="0"/>
              <a:t>on eggshells</a:t>
            </a:r>
            <a:r>
              <a:rPr lang="en-GB" sz="3600" i="1" dirty="0"/>
              <a:t>, it’s been the same </a:t>
            </a:r>
            <a:r>
              <a:rPr lang="en-GB" sz="3600" i="1" dirty="0" smtClean="0"/>
              <a:t>thing”.</a:t>
            </a:r>
          </a:p>
          <a:p>
            <a:pPr marL="0" indent="0">
              <a:buNone/>
            </a:pPr>
            <a:endParaRPr lang="en-GB" sz="3200" b="1" i="1" dirty="0"/>
          </a:p>
          <a:p>
            <a:pPr marL="0" indent="0">
              <a:buNone/>
            </a:pPr>
            <a:r>
              <a:rPr lang="en-GB" sz="2000" dirty="0" smtClean="0"/>
              <a:t>Mother  </a:t>
            </a:r>
            <a:r>
              <a:rPr lang="en-GB" sz="2000" dirty="0"/>
              <a:t>“Picking Up the Pieces”</a:t>
            </a:r>
          </a:p>
          <a:p>
            <a:pPr marL="0" indent="0">
              <a:buNone/>
            </a:pPr>
            <a:endParaRPr lang="en-GB" sz="3200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8" y="5750232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271866"/>
          </a:xfrm>
        </p:spPr>
        <p:txBody>
          <a:bodyPr/>
          <a:lstStyle/>
          <a:p>
            <a:pPr marL="0" indent="0">
              <a:buNone/>
            </a:pPr>
            <a:r>
              <a:rPr lang="en-GB" sz="3600" i="1" dirty="0" smtClean="0"/>
              <a:t>“They </a:t>
            </a:r>
            <a:r>
              <a:rPr lang="en-GB" sz="3600" i="1" dirty="0"/>
              <a:t>[perpetrators] </a:t>
            </a:r>
            <a:r>
              <a:rPr lang="en-GB" sz="3600" i="1" dirty="0" smtClean="0"/>
              <a:t>take unreasonable </a:t>
            </a:r>
            <a:r>
              <a:rPr lang="en-GB" sz="3600" i="1" dirty="0"/>
              <a:t>stances </a:t>
            </a:r>
            <a:r>
              <a:rPr lang="en-GB" sz="3600" i="1" dirty="0" smtClean="0"/>
              <a:t>on contact</a:t>
            </a:r>
            <a:r>
              <a:rPr lang="en-GB" sz="3600" i="1" dirty="0"/>
              <a:t>, make extra applications </a:t>
            </a:r>
            <a:r>
              <a:rPr lang="en-GB" sz="3600" i="1" dirty="0" smtClean="0"/>
              <a:t>to increase </a:t>
            </a:r>
            <a:r>
              <a:rPr lang="en-GB" sz="3600" i="1" dirty="0"/>
              <a:t>the number of hearings </a:t>
            </a:r>
            <a:r>
              <a:rPr lang="en-GB" sz="3600" i="1" dirty="0" smtClean="0"/>
              <a:t>and face-to-face </a:t>
            </a:r>
            <a:r>
              <a:rPr lang="en-GB" sz="3600" i="1" dirty="0"/>
              <a:t>encounters, but </a:t>
            </a:r>
            <a:r>
              <a:rPr lang="en-GB" sz="3600" i="1" dirty="0" smtClean="0"/>
              <a:t>don't actually </a:t>
            </a:r>
            <a:r>
              <a:rPr lang="en-GB" sz="3600" i="1" dirty="0"/>
              <a:t>properly apply themselves </a:t>
            </a:r>
            <a:r>
              <a:rPr lang="en-GB" sz="3600" i="1" dirty="0" smtClean="0"/>
              <a:t>to such </a:t>
            </a:r>
            <a:r>
              <a:rPr lang="en-GB" sz="3600" i="1" dirty="0"/>
              <a:t>contact as they may </a:t>
            </a:r>
            <a:r>
              <a:rPr lang="en-GB" sz="3600" i="1" dirty="0" smtClean="0"/>
              <a:t>get.”</a:t>
            </a:r>
          </a:p>
          <a:p>
            <a:pPr marL="0" indent="0">
              <a:buNone/>
            </a:pPr>
            <a:endParaRPr lang="en-GB" sz="3200" b="1" i="1" dirty="0" smtClean="0"/>
          </a:p>
          <a:p>
            <a:pPr marL="0" indent="0">
              <a:buNone/>
            </a:pPr>
            <a:r>
              <a:rPr lang="en-GB" sz="2000" dirty="0" smtClean="0"/>
              <a:t>Barrister “Picking Up the Pieces”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17232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5040563"/>
          </a:xfrm>
        </p:spPr>
        <p:txBody>
          <a:bodyPr/>
          <a:lstStyle/>
          <a:p>
            <a:pPr marL="0" indent="0">
              <a:buNone/>
            </a:pPr>
            <a:r>
              <a:rPr lang="en-GB" sz="3200" i="1" dirty="0" smtClean="0"/>
              <a:t>“It </a:t>
            </a:r>
            <a:r>
              <a:rPr lang="en-GB" sz="3200" i="1" dirty="0"/>
              <a:t>is, in my view, high </a:t>
            </a:r>
            <a:r>
              <a:rPr lang="en-GB" sz="3200" i="1" dirty="0" smtClean="0"/>
              <a:t>time that </a:t>
            </a:r>
            <a:r>
              <a:rPr lang="en-GB" sz="3200" i="1" dirty="0"/>
              <a:t>the </a:t>
            </a:r>
            <a:r>
              <a:rPr lang="en-GB" sz="3200" i="1" dirty="0" smtClean="0"/>
              <a:t>Justice System abandoned </a:t>
            </a:r>
            <a:r>
              <a:rPr lang="en-GB" sz="3200" i="1" dirty="0"/>
              <a:t>any reliance on the</a:t>
            </a:r>
          </a:p>
          <a:p>
            <a:pPr marL="0" indent="0">
              <a:buNone/>
            </a:pPr>
            <a:r>
              <a:rPr lang="en-GB" sz="3200" i="1" dirty="0"/>
              <a:t>proposition that a man can have a</a:t>
            </a:r>
          </a:p>
          <a:p>
            <a:pPr marL="0" indent="0">
              <a:buNone/>
            </a:pPr>
            <a:r>
              <a:rPr lang="en-GB" sz="3200" i="1" dirty="0"/>
              <a:t>history of violence to the mother of his</a:t>
            </a:r>
          </a:p>
          <a:p>
            <a:pPr marL="0" indent="0">
              <a:buNone/>
            </a:pPr>
            <a:r>
              <a:rPr lang="en-GB" sz="3200" i="1" dirty="0"/>
              <a:t>children but, nonetheless, be </a:t>
            </a:r>
            <a:r>
              <a:rPr lang="en-GB" sz="3200" i="1" dirty="0" smtClean="0"/>
              <a:t>a good father”</a:t>
            </a:r>
          </a:p>
          <a:p>
            <a:pPr marL="0" indent="0">
              <a:buNone/>
            </a:pPr>
            <a:endParaRPr lang="en-GB" sz="3200" b="1" i="1" dirty="0"/>
          </a:p>
          <a:p>
            <a:pPr marL="0" indent="0">
              <a:buNone/>
            </a:pPr>
            <a:r>
              <a:rPr lang="en-GB" sz="2000" i="1" dirty="0" smtClean="0"/>
              <a:t>Lord </a:t>
            </a:r>
            <a:r>
              <a:rPr lang="en-GB" sz="2000" i="1" dirty="0"/>
              <a:t>Justice Wall, </a:t>
            </a:r>
            <a:r>
              <a:rPr lang="en-GB" sz="2000" i="1" dirty="0" smtClean="0"/>
              <a:t>2006</a:t>
            </a:r>
            <a:endParaRPr lang="en-GB" sz="2000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38" y="5766821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5"/>
            <a:ext cx="8856984" cy="4839818"/>
          </a:xfrm>
        </p:spPr>
        <p:txBody>
          <a:bodyPr/>
          <a:lstStyle/>
          <a:p>
            <a:pPr marL="0" indent="0">
              <a:buNone/>
            </a:pPr>
            <a:r>
              <a:rPr lang="en-IE" sz="3200" i="1" dirty="0"/>
              <a:t>“Don’t assume you know ‘what is good for me’ without asking me. Don’t assume you ‘know me’ without getting to know me. </a:t>
            </a:r>
            <a:endParaRPr lang="en-IE" sz="3200" i="1" dirty="0" smtClean="0"/>
          </a:p>
          <a:p>
            <a:pPr marL="0" indent="0">
              <a:buNone/>
            </a:pPr>
            <a:r>
              <a:rPr lang="en-IE" sz="3200" i="1" dirty="0" smtClean="0"/>
              <a:t>And </a:t>
            </a:r>
            <a:r>
              <a:rPr lang="en-IE" sz="3200" i="1" dirty="0"/>
              <a:t>for God’s sake if I manage to tell you what’s wrong with me, please listen to what I have to say, don’t interpret it, just listen”.</a:t>
            </a:r>
          </a:p>
          <a:p>
            <a:pPr lvl="1"/>
            <a:endParaRPr lang="en-IE" dirty="0"/>
          </a:p>
          <a:p>
            <a:pPr marL="393700" lvl="1" indent="0">
              <a:buNone/>
            </a:pPr>
            <a:endParaRPr lang="en-IE" sz="2000" dirty="0" smtClean="0"/>
          </a:p>
          <a:p>
            <a:pPr marL="393700" lvl="1" indent="0">
              <a:buNone/>
            </a:pPr>
            <a:r>
              <a:rPr lang="en-IE" sz="2000" dirty="0" smtClean="0"/>
              <a:t>Young </a:t>
            </a:r>
            <a:r>
              <a:rPr lang="en-IE" sz="2000" dirty="0"/>
              <a:t>person, Contact study, 2009.S.Holt </a:t>
            </a:r>
          </a:p>
          <a:p>
            <a:pPr marL="0" indent="0">
              <a:buNone/>
            </a:pPr>
            <a:endParaRPr lang="en-GB" sz="32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57712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1"/>
            <a:ext cx="8229600" cy="12839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br>
              <a:rPr lang="en-GB" sz="6000" b="1" dirty="0" smtClean="0">
                <a:solidFill>
                  <a:srgbClr val="002060"/>
                </a:solidFill>
              </a:rPr>
            </a:br>
            <a:r>
              <a:rPr lang="en-GB" sz="5400" b="1" dirty="0" smtClean="0">
                <a:solidFill>
                  <a:srgbClr val="002060"/>
                </a:solidFill>
              </a:rPr>
              <a:t>Child Contact Guidance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en-GB" sz="2800" b="1" dirty="0" smtClean="0">
                <a:latin typeface="+mj-lt"/>
              </a:rPr>
              <a:t>Aims 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en-GB" sz="2800" dirty="0"/>
              <a:t>To enable staff </a:t>
            </a:r>
            <a:r>
              <a:rPr lang="en-GB" sz="2800" dirty="0" smtClean="0"/>
              <a:t>to </a:t>
            </a:r>
            <a:r>
              <a:rPr lang="en-GB" sz="2800" dirty="0"/>
              <a:t>support victims in a timely and appropriate manner through the pre proceedings/ court process.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en-GB" sz="2800" dirty="0"/>
              <a:t>To support and encourage victims to highlight all relevant information to solicitors immediately upon receipt of a request from a perpetrator (or their solicitor) and /or at the commencement of proceedings in the family proceedings court.</a:t>
            </a:r>
          </a:p>
          <a:p>
            <a:pPr marL="0" indent="0">
              <a:buNone/>
            </a:pPr>
            <a:endParaRPr lang="en-GB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smtClean="0"/>
          </a:p>
          <a:p>
            <a:pPr marL="0" indent="0" algn="ctr">
              <a:buNone/>
            </a:pPr>
            <a:endParaRPr lang="en-GB" sz="60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957"/>
            <a:ext cx="8640960" cy="6466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82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 algn="ctr">
              <a:buNone/>
            </a:pPr>
            <a:endParaRPr lang="en-GB" sz="6000" b="1" i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957"/>
            <a:ext cx="8784976" cy="6466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6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5400" b="1" i="1" dirty="0" smtClean="0"/>
              <a:t>If it was easy everybody would be doing it……..</a:t>
            </a:r>
          </a:p>
          <a:p>
            <a:pPr marL="0" indent="0">
              <a:buNone/>
            </a:pPr>
            <a:endParaRPr lang="en-GB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77" y="5758468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 algn="ctr">
              <a:buNone/>
            </a:pPr>
            <a:endParaRPr lang="en-GB" sz="6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Coffee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9" y="0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0125" y="571500"/>
            <a:ext cx="7572375" cy="271462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Black" pitchFamily="34" charset="0"/>
              </a:rPr>
              <a:t>COURT CHILDREN’S SERVICE</a:t>
            </a:r>
            <a:br>
              <a:rPr lang="en-GB" smtClean="0">
                <a:latin typeface="Arial Black" pitchFamily="34" charset="0"/>
              </a:rPr>
            </a:br>
            <a:endParaRPr lang="en-GB" smtClean="0">
              <a:latin typeface="Arial Black" pitchFamily="34" charset="0"/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924175"/>
            <a:ext cx="6400800" cy="114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400" dirty="0" smtClean="0"/>
              <a:t>KERRYLEE WEATHERALL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400" dirty="0" smtClean="0"/>
              <a:t>BELFAST HEALTH &amp; SOCIAL CARE TRUST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2400" dirty="0" smtClean="0"/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4100" name="Rectangle 14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6ACD5F-3895-4CE8-899D-FEED78CAF900}" type="datetime1">
              <a:rPr lang="en-GB" sz="1400" smtClean="0">
                <a:solidFill>
                  <a:srgbClr val="EEECE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30/09/2013</a:t>
            </a:fld>
            <a:endParaRPr lang="en-US" sz="1400" smtClean="0">
              <a:solidFill>
                <a:srgbClr val="EEECE1"/>
              </a:solidFill>
            </a:endParaRPr>
          </a:p>
        </p:txBody>
      </p:sp>
      <p:sp>
        <p:nvSpPr>
          <p:cNvPr id="4101" name="Rectangle 16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01C733E9-7D45-4DBB-B255-55AF0309E42E}" type="slidenum">
              <a:rPr lang="en-US" sz="1400" smtClean="0">
                <a:solidFill>
                  <a:srgbClr val="EEECE1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76674"/>
            <a:ext cx="7772399" cy="135732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sz="5400" dirty="0" smtClean="0">
                <a:solidFill>
                  <a:srgbClr val="002060"/>
                </a:solidFill>
              </a:rPr>
              <a:t>N. Ireland Policy Context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>
          <a:xfrm>
            <a:off x="539749" y="2132856"/>
            <a:ext cx="8280723" cy="4536504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GB" sz="3600" dirty="0" smtClean="0"/>
              <a:t>Tackling Violence at Home Strategy       	2005 </a:t>
            </a:r>
          </a:p>
          <a:p>
            <a:pPr marL="571500" indent="-57150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GB" sz="3600" dirty="0" smtClean="0"/>
              <a:t>Domestic and Sexual Violence Action </a:t>
            </a:r>
            <a:r>
              <a:rPr lang="en-GB" sz="3600" dirty="0"/>
              <a:t>P</a:t>
            </a:r>
            <a:r>
              <a:rPr lang="en-GB" sz="3600" dirty="0" smtClean="0"/>
              <a:t>lan 2012-2013</a:t>
            </a:r>
          </a:p>
          <a:p>
            <a:pPr marL="571500" indent="-571500"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en-GB" sz="3600" dirty="0" smtClean="0"/>
              <a:t>Domestic and </a:t>
            </a:r>
            <a:r>
              <a:rPr lang="en-GB" sz="3600" dirty="0"/>
              <a:t>S</a:t>
            </a:r>
            <a:r>
              <a:rPr lang="en-GB" sz="3600" dirty="0" smtClean="0"/>
              <a:t>exual Violence Strategy (Draft)2013- 2020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3600" dirty="0" smtClean="0">
                <a:solidFill>
                  <a:srgbClr val="7030A0"/>
                </a:solidFill>
              </a:rPr>
              <a:t> </a:t>
            </a:r>
            <a:endParaRPr lang="en-GB" sz="3600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sz="2800" b="1" dirty="0"/>
              <a:t>(Dept. of Justice and DHSSPS)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3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AIM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idx="1"/>
          </p:nvPr>
        </p:nvSpPr>
        <p:spPr>
          <a:xfrm>
            <a:off x="806450" y="16002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4000" dirty="0" smtClean="0"/>
              <a:t>Setting the Scene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4000" dirty="0" smtClean="0"/>
              <a:t>Regional Court Children’s Service Model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4000" dirty="0" smtClean="0"/>
              <a:t>Role and Remit of CCO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4000" dirty="0" smtClean="0"/>
              <a:t>Case Examples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4000" dirty="0" smtClean="0"/>
              <a:t>Challenges &amp; Development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3600" dirty="0" smtClean="0"/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GB" sz="3600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6F15355E-2A46-4BB3-9A00-7E4EF89FE0E7}" type="slidenum">
              <a:rPr lang="en-US" sz="1400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Setting the Scene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Introducing CCS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Women’s aid Partnership : putting contact on the agenda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CCO’s practice experience : need for earlier intervention/support re DV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dirty="0" smtClean="0"/>
              <a:t>Safe &amp; meaningful contact assessments / children’s best interests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dirty="0" smtClean="0"/>
              <a:t>  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ADA8928E-5437-419D-8163-4FA0CBB19B23}" type="slidenum">
              <a:rPr lang="en-US" sz="1400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Regional Court Children’s Service N.Ireland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CCS Established in 2008, endorsed by Courts and HSC Trusts re: equality of service delivery</a:t>
            </a:r>
          </a:p>
          <a:p>
            <a:pPr eaLnBrk="1" hangingPunct="1"/>
            <a:r>
              <a:rPr lang="en-GB" smtClean="0"/>
              <a:t>Standardised methods of working </a:t>
            </a:r>
          </a:p>
          <a:p>
            <a:pPr eaLnBrk="1" hangingPunct="1"/>
            <a:r>
              <a:rPr lang="en-GB" smtClean="0"/>
              <a:t>Improving services for children and their families</a:t>
            </a:r>
          </a:p>
          <a:p>
            <a:pPr eaLnBrk="1" hangingPunct="1"/>
            <a:r>
              <a:rPr lang="en-GB" smtClean="0"/>
              <a:t>Child’s voice being heard</a:t>
            </a:r>
          </a:p>
          <a:p>
            <a:pPr eaLnBrk="1" hangingPunct="1"/>
            <a:endParaRPr lang="en-GB" smtClean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9978DE49-8A32-4B95-BEC4-E4845304DFE6}" type="slidenum">
              <a:rPr lang="en-US" sz="140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Regional Court Children’s Service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>
              <a:buFont typeface="Wingdings" pitchFamily="2" charset="2"/>
              <a:buNone/>
            </a:pPr>
            <a:endParaRPr lang="en-GB" sz="360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FC8973F5-9B2E-4C21-8421-BC4BF60A3091}" type="slidenum">
              <a:rPr lang="en-US" sz="140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sz="1400" smtClean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335088" y="2170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1487488" y="23225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39888" y="24749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1792288" y="2627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785938" y="2743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1944688" y="2779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357188" y="404813"/>
            <a:ext cx="95123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214313" y="1125538"/>
            <a:ext cx="96551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Char char="n"/>
              <a:defRPr/>
            </a:pPr>
            <a:endParaRPr lang="en-GB" sz="3600" kern="0">
              <a:solidFill>
                <a:prstClr val="black"/>
              </a:solidFill>
              <a:cs typeface="Times New Roman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60000"/>
              <a:buFont typeface="Wingdings" pitchFamily="2" charset="2"/>
              <a:buNone/>
              <a:defRPr/>
            </a:pPr>
            <a:endParaRPr lang="en-GB" sz="3600" kern="0" dirty="0">
              <a:solidFill>
                <a:prstClr val="black"/>
              </a:solidFill>
              <a:cs typeface="Times New Roman" charset="0"/>
            </a:endParaRPr>
          </a:p>
        </p:txBody>
      </p:sp>
      <p:pic>
        <p:nvPicPr>
          <p:cNvPr id="8205" name="Picture 6" descr="D:\Users\Kerrylee\Pictures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81013"/>
            <a:ext cx="8253413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Location Of Courts Across N.Ireland In HSC Trusts Areas</a:t>
            </a:r>
          </a:p>
        </p:txBody>
      </p:sp>
      <p:pic>
        <p:nvPicPr>
          <p:cNvPr id="9219" name="Picture 6" descr="D:\Users\Kerrylee\Pictures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" y="1412875"/>
            <a:ext cx="7594600" cy="5422900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C1F3845B-5605-44E6-BF3E-B480901D3BEB}" type="slidenum">
              <a:rPr lang="en-US" sz="140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Referral to the CCS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Initial stages/ mid way/ towards the end of Court proceedings</a:t>
            </a:r>
          </a:p>
          <a:p>
            <a:pPr eaLnBrk="1" hangingPunct="1"/>
            <a:r>
              <a:rPr lang="en-GB" smtClean="0"/>
              <a:t>Judge authorises whether a referral should be made to CCS</a:t>
            </a:r>
          </a:p>
          <a:p>
            <a:pPr eaLnBrk="1" hangingPunct="1"/>
            <a:r>
              <a:rPr lang="en-GB" smtClean="0"/>
              <a:t>Solicitors complete referral form with attached C1, SAE and any other applicable information</a:t>
            </a:r>
          </a:p>
          <a:p>
            <a:pPr eaLnBrk="1" hangingPunct="1"/>
            <a:endParaRPr lang="en-GB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A50B425A-A8BC-43F3-A797-C558A5C7E2B1}" type="slidenum">
              <a:rPr lang="en-US" sz="1400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086725" cy="1760538"/>
          </a:xfrm>
        </p:spPr>
        <p:txBody>
          <a:bodyPr/>
          <a:lstStyle/>
          <a:p>
            <a:pPr eaLnBrk="1" hangingPunct="1"/>
            <a:r>
              <a:rPr lang="en-GB" smtClean="0"/>
              <a:t>Role and Remit of CCO 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idx="1"/>
          </p:nvPr>
        </p:nvSpPr>
        <p:spPr>
          <a:xfrm>
            <a:off x="1225550" y="1628775"/>
            <a:ext cx="7883525" cy="4572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Mediate with Parents/Significant others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Direct work with children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Multi-professional Liaison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Observing/ assessing contact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Home Inspections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Access supportive services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Assess and Represent the Child(</a:t>
            </a:r>
            <a:r>
              <a:rPr lang="en-GB" dirty="0" err="1" smtClean="0"/>
              <a:t>ren</a:t>
            </a:r>
            <a:r>
              <a:rPr lang="en-GB" dirty="0" smtClean="0"/>
              <a:t>) best interests  : Welfare checklist; make recommendations to the Court</a:t>
            </a:r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600" dirty="0" smtClean="0"/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/>
          </a:p>
          <a:p>
            <a:pPr eaLnBrk="1" fontAlgn="auto" hangingPunct="1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4441538C-3291-4F57-B27B-D146C9921EB1}" type="slidenum">
              <a:rPr lang="en-US" sz="1400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DV Case examples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7632700" cy="39179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1 Parent victim of DV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DV Lifestyle of both parents, underestimating impact on children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DV counter-allegations : context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DV at handover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Re-partnering with a DV perpetrator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400" smtClean="0"/>
              <a:t>1 child agreeing and their sibling not to contact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2400" smtClean="0"/>
              <a:t> 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en-GB" sz="240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BB7A890E-F5BC-45D9-83D4-013D50F9427D}" type="slidenum">
              <a:rPr lang="en-US" sz="140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Challenges &amp; Developments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>
          <a:xfrm>
            <a:off x="1939925" y="1484313"/>
            <a:ext cx="5945188" cy="40386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Unravelling complexities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Couples agreeing outside of court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Personal/Self litigants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 Language barriers : Using Interpreters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 Accessing Services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Guide to Case Management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Family support hubs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sz="2200" smtClean="0"/>
              <a:t>Developing CCS to meet needs</a:t>
            </a: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en-GB" sz="2200" smtClean="0"/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en-GB" sz="220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B20F700F-DC6B-4BA8-AA56-5D4C0A7F8D19}" type="slidenum">
              <a:rPr lang="en-US" sz="1400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Messages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/>
            <a:r>
              <a:rPr lang="en-GB" sz="3600" smtClean="0"/>
              <a:t>When you have a complicated story, it helps if there is someone around to help you with the narrative, so you can put the chapters together.....</a:t>
            </a:r>
          </a:p>
          <a:p>
            <a:pPr eaLnBrk="1" hangingPunct="1">
              <a:buFont typeface="Wingdings" pitchFamily="2" charset="2"/>
              <a:buNone/>
            </a:pPr>
            <a:endParaRPr lang="en-GB" sz="3600" smtClean="0"/>
          </a:p>
          <a:p>
            <a:pPr eaLnBrk="1" hangingPunct="1">
              <a:buFont typeface="Wingdings" pitchFamily="2" charset="2"/>
              <a:buNone/>
            </a:pPr>
            <a:endParaRPr lang="en-GB" sz="3600" smtClean="0"/>
          </a:p>
          <a:p>
            <a:pPr eaLnBrk="1" hangingPunct="1"/>
            <a:endParaRPr lang="en-GB" sz="3600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71C420B4-AE8E-4793-AD47-40ED0C82517A}" type="slidenum">
              <a:rPr lang="en-US" sz="1400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72819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GB" sz="4800" dirty="0" smtClean="0">
                <a:solidFill>
                  <a:srgbClr val="002060"/>
                </a:solidFill>
              </a:rPr>
              <a:t>Local Domestic Violence Partnerships established …….</a:t>
            </a:r>
            <a:endParaRPr lang="en-GB" sz="4800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568952" cy="36724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 smtClean="0"/>
              <a:t>“</a:t>
            </a:r>
            <a:r>
              <a:rPr lang="en-GB" sz="4000" i="1" dirty="0" smtClean="0"/>
              <a:t>To develop and maintain local partnerships for shared understanding and work to tackle Domestic Violence.”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Messages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7942262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marL="0" indent="0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2800" dirty="0" smtClean="0">
                <a:latin typeface="Times New Roman" charset="0"/>
              </a:rPr>
              <a:t>“</a:t>
            </a:r>
            <a:r>
              <a:rPr lang="en-GB" sz="2800" dirty="0" smtClean="0"/>
              <a:t>  </a:t>
            </a:r>
            <a:r>
              <a:rPr lang="en-GB" i="1" dirty="0" smtClean="0"/>
              <a:t>Not being heard, not being allowed to participate in decisions about them </a:t>
            </a:r>
            <a:r>
              <a:rPr lang="en-GB" i="1" dirty="0" smtClean="0">
                <a:latin typeface="Times New Roman" charset="0"/>
              </a:rPr>
              <a:t>…</a:t>
            </a:r>
            <a:r>
              <a:rPr lang="en-GB" i="1" dirty="0" smtClean="0"/>
              <a:t> is the single most important issue to children in </a:t>
            </a:r>
            <a:r>
              <a:rPr lang="en-GB" i="1" dirty="0" err="1" smtClean="0"/>
              <a:t>N.Ireland</a:t>
            </a:r>
            <a:r>
              <a:rPr lang="en-GB" i="1" dirty="0" smtClean="0">
                <a:latin typeface="Times New Roman" charset="0"/>
              </a:rPr>
              <a:t>”</a:t>
            </a:r>
            <a:r>
              <a:rPr lang="en-GB" i="1" dirty="0" smtClean="0"/>
              <a:t> </a:t>
            </a:r>
            <a:r>
              <a:rPr lang="en-GB" sz="2800" i="1" dirty="0" smtClean="0"/>
              <a:t>(p22).</a:t>
            </a:r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GB" i="1" dirty="0" smtClean="0"/>
          </a:p>
          <a:p>
            <a:pPr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dirty="0" smtClean="0"/>
              <a:t>(Davey, C  et al (2004) </a:t>
            </a:r>
            <a:r>
              <a:rPr lang="en-GB" sz="2800" dirty="0" smtClean="0">
                <a:latin typeface="Times New Roman" charset="0"/>
              </a:rPr>
              <a:t>‘</a:t>
            </a:r>
            <a:r>
              <a:rPr lang="en-GB" sz="2800" dirty="0" smtClean="0"/>
              <a:t>Children</a:t>
            </a:r>
            <a:r>
              <a:rPr lang="en-GB" sz="2800" dirty="0" smtClean="0">
                <a:latin typeface="Times New Roman" charset="0"/>
              </a:rPr>
              <a:t>’</a:t>
            </a:r>
            <a:r>
              <a:rPr lang="en-GB" sz="2800" dirty="0" smtClean="0"/>
              <a:t>s Rights in </a:t>
            </a:r>
            <a:r>
              <a:rPr lang="en-GB" sz="2800" dirty="0" err="1" smtClean="0"/>
              <a:t>N.Ireland</a:t>
            </a:r>
            <a:r>
              <a:rPr lang="en-GB" sz="2800" dirty="0" err="1" smtClean="0">
                <a:latin typeface="Times New Roman" charset="0"/>
              </a:rPr>
              <a:t>’</a:t>
            </a:r>
            <a:r>
              <a:rPr lang="en-GB" sz="2800" dirty="0" err="1" smtClean="0"/>
              <a:t>,NICCY</a:t>
            </a:r>
            <a:r>
              <a:rPr lang="en-GB" sz="2800" dirty="0" smtClean="0"/>
              <a:t>.)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charset="0"/>
              </a:defRPr>
            </a:lvl9pPr>
          </a:lstStyle>
          <a:p>
            <a:pPr eaLnBrk="1" hangingPunct="1"/>
            <a:fld id="{E4C75D8A-F9AB-4028-825F-C824717187E3}" type="slidenum">
              <a:rPr lang="en-US" sz="1400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z="14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 algn="ctr">
              <a:buNone/>
            </a:pPr>
            <a:r>
              <a:rPr lang="en-GB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Legal Processes and Challenges</a:t>
            </a:r>
          </a:p>
          <a:p>
            <a:pPr marL="0" indent="0" algn="ctr">
              <a:buNone/>
            </a:pPr>
            <a:endParaRPr lang="en-GB" sz="48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4000" b="1" i="1" dirty="0" smtClean="0"/>
              <a:t>Anne Caldwell, Solicitor</a:t>
            </a:r>
          </a:p>
          <a:p>
            <a:pPr marL="0" indent="0" algn="ctr">
              <a:buNone/>
            </a:pPr>
            <a:r>
              <a:rPr lang="en-GB" sz="4000" b="1" i="1" dirty="0" smtClean="0"/>
              <a:t>Flynn &amp; Mc Gettrick</a:t>
            </a:r>
          </a:p>
        </p:txBody>
      </p:sp>
    </p:spTree>
    <p:extLst>
      <p:ext uri="{BB962C8B-B14F-4D97-AF65-F5344CB8AC3E}">
        <p14:creationId xmlns:p14="http://schemas.microsoft.com/office/powerpoint/2010/main" val="506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r>
              <a:rPr lang="en-GB" sz="6000" b="1" dirty="0">
                <a:solidFill>
                  <a:srgbClr val="002060"/>
                </a:solidFill>
              </a:rPr>
              <a:t>F</a:t>
            </a:r>
            <a:r>
              <a:rPr lang="en-GB" sz="6000" b="1" dirty="0" smtClean="0">
                <a:solidFill>
                  <a:srgbClr val="002060"/>
                </a:solidFill>
              </a:rPr>
              <a:t>eedback/ Discussion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4896543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1.Will the guidance support staff in practice?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2. Any additions/ omissions?</a:t>
            </a:r>
          </a:p>
          <a:p>
            <a:pPr marL="514350" indent="-514350">
              <a:buAutoNum type="arabicPeriod"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3. Are there limitations 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4. Comments /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565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97" y="495282"/>
            <a:ext cx="7929619" cy="78581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GB" smtClean="0">
                <a:solidFill>
                  <a:srgbClr val="002060"/>
                </a:solidFill>
              </a:rPr>
              <a:t>Membership 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>
          <a:xfrm>
            <a:off x="179389" y="1782208"/>
            <a:ext cx="4537075" cy="4743136"/>
          </a:xfrm>
        </p:spPr>
        <p:txBody>
          <a:bodyPr/>
          <a:lstStyle/>
          <a:p>
            <a:r>
              <a:rPr lang="en-GB" sz="2400" dirty="0" err="1" smtClean="0"/>
              <a:t>Barnardo’s</a:t>
            </a:r>
            <a:endParaRPr lang="en-GB" sz="2400" dirty="0" smtClean="0"/>
          </a:p>
          <a:p>
            <a:r>
              <a:rPr lang="en-GB" sz="2400" dirty="0" smtClean="0"/>
              <a:t> Citizens Advice</a:t>
            </a:r>
          </a:p>
          <a:p>
            <a:r>
              <a:rPr lang="en-GB" sz="2400" dirty="0" smtClean="0"/>
              <a:t> N.I. Court/Tribunal Service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Solicitor</a:t>
            </a:r>
          </a:p>
          <a:p>
            <a:r>
              <a:rPr lang="en-GB" sz="2400" dirty="0" smtClean="0"/>
              <a:t> Education</a:t>
            </a:r>
          </a:p>
          <a:p>
            <a:r>
              <a:rPr lang="en-GB" sz="2400" dirty="0" smtClean="0"/>
              <a:t> Health and Social Services</a:t>
            </a:r>
          </a:p>
          <a:p>
            <a:r>
              <a:rPr lang="en-GB" sz="2400" dirty="0" smtClean="0"/>
              <a:t> </a:t>
            </a:r>
            <a:r>
              <a:rPr lang="en-GB" sz="2400" dirty="0" err="1" smtClean="0"/>
              <a:t>N.I.Housing</a:t>
            </a:r>
            <a:r>
              <a:rPr lang="en-GB" sz="2400" dirty="0" smtClean="0"/>
              <a:t> Executive </a:t>
            </a:r>
          </a:p>
          <a:p>
            <a:r>
              <a:rPr lang="en-GB" sz="2400" dirty="0" smtClean="0"/>
              <a:t> NSPCC</a:t>
            </a:r>
          </a:p>
          <a:p>
            <a:r>
              <a:rPr lang="en-GB" sz="2400" dirty="0" smtClean="0"/>
              <a:t> PBNI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6156327" y="141287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9397" name="Text Placeholder 2"/>
          <p:cNvSpPr>
            <a:spLocks/>
          </p:cNvSpPr>
          <p:nvPr/>
        </p:nvSpPr>
        <p:spPr bwMode="auto">
          <a:xfrm>
            <a:off x="4751390" y="1916832"/>
            <a:ext cx="43926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PSNI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 smtClean="0"/>
              <a:t> DPCSP </a:t>
            </a:r>
            <a:endParaRPr lang="en-GB" sz="2400" dirty="0">
              <a:cs typeface="Arial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>
                <a:cs typeface="Arial" pitchFamily="34" charset="0"/>
              </a:rPr>
              <a:t> Social Security Agency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smtClean="0">
                <a:cs typeface="Arial" pitchFamily="34" charset="0"/>
              </a:rPr>
              <a:t>Trade Unions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 smtClean="0">
                <a:cs typeface="Arial" pitchFamily="34" charset="0"/>
              </a:rPr>
              <a:t>Victim </a:t>
            </a:r>
            <a:r>
              <a:rPr lang="en-GB" sz="2400" dirty="0">
                <a:cs typeface="Arial" pitchFamily="34" charset="0"/>
              </a:rPr>
              <a:t>Support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>
                <a:cs typeface="Arial" pitchFamily="34" charset="0"/>
              </a:rPr>
              <a:t> Voluntary/Community Groups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GB" sz="2400" dirty="0">
                <a:cs typeface="Arial" pitchFamily="34" charset="0"/>
              </a:rPr>
              <a:t> Women's Aid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51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Key Themes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4 Working </a:t>
            </a:r>
            <a:r>
              <a:rPr lang="en-GB" b="1" dirty="0">
                <a:solidFill>
                  <a:srgbClr val="002060"/>
                </a:solidFill>
              </a:rPr>
              <a:t>G</a:t>
            </a:r>
            <a:r>
              <a:rPr lang="en-GB" b="1" dirty="0" smtClean="0">
                <a:solidFill>
                  <a:srgbClr val="002060"/>
                </a:solidFill>
              </a:rPr>
              <a:t>roups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119738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GB" sz="4000" dirty="0" smtClean="0"/>
              <a:t>Support and Prevention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GB" sz="4000" dirty="0" smtClean="0"/>
              <a:t>Protection and Justice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GB" sz="4000" dirty="0" smtClean="0"/>
              <a:t>Training and Development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GB" sz="4000" dirty="0"/>
              <a:t> </a:t>
            </a:r>
            <a:r>
              <a:rPr lang="en-GB" sz="4000" dirty="0" smtClean="0"/>
              <a:t>MARAC </a:t>
            </a:r>
            <a:r>
              <a:rPr lang="en-GB" sz="3200" dirty="0" smtClean="0"/>
              <a:t>(Multiagency </a:t>
            </a:r>
            <a:r>
              <a:rPr lang="en-GB" sz="3200" dirty="0"/>
              <a:t>R</a:t>
            </a:r>
            <a:r>
              <a:rPr lang="en-GB" sz="3200" dirty="0" smtClean="0"/>
              <a:t>isk Assessment  			Conferencing)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67"/>
            <a:ext cx="2915816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Protection and Justice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06205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endParaRPr lang="en-GB" sz="2800" b="1" dirty="0" smtClean="0"/>
          </a:p>
          <a:p>
            <a:pPr marL="0" indent="0">
              <a:buClrTx/>
              <a:buNone/>
            </a:pPr>
            <a:r>
              <a:rPr lang="en-GB" sz="3200" b="1" u="sng" dirty="0" smtClean="0"/>
              <a:t>Child </a:t>
            </a:r>
            <a:r>
              <a:rPr lang="en-GB" sz="3200" b="1" u="sng" dirty="0"/>
              <a:t>C</a:t>
            </a:r>
            <a:r>
              <a:rPr lang="en-GB" sz="3200" b="1" u="sng" dirty="0" smtClean="0"/>
              <a:t>ontact and Domestic Violence</a:t>
            </a:r>
          </a:p>
          <a:p>
            <a:pPr>
              <a:buClrTx/>
              <a:buFont typeface="Wingdings" pitchFamily="2" charset="2"/>
              <a:buChar char="§"/>
            </a:pPr>
            <a:endParaRPr lang="en-GB" sz="2800" b="1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2800" dirty="0" smtClean="0"/>
              <a:t>Respond to issues raised by victims and staff.</a:t>
            </a:r>
          </a:p>
          <a:p>
            <a:pPr>
              <a:buClrTx/>
              <a:buFont typeface="Wingdings" pitchFamily="2" charset="2"/>
              <a:buChar char="§"/>
            </a:pPr>
            <a:endParaRPr lang="en-GB" sz="28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2800" dirty="0" smtClean="0"/>
              <a:t>Clarify the legal process -Pre proceedings and Residence /Contact  applications</a:t>
            </a:r>
          </a:p>
          <a:p>
            <a:pPr>
              <a:buClrTx/>
              <a:buFont typeface="Wingdings" pitchFamily="2" charset="2"/>
              <a:buChar char="§"/>
            </a:pPr>
            <a:endParaRPr lang="en-GB" sz="2800" b="1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2800" dirty="0" smtClean="0"/>
              <a:t>Develop guidance and consider training needs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35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50"/>
            <a:ext cx="8229600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r>
              <a:rPr lang="en-GB" sz="5400" b="1" dirty="0" smtClean="0">
                <a:solidFill>
                  <a:srgbClr val="002060"/>
                </a:solidFill>
              </a:rPr>
              <a:t>Purpose of the workshop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5040561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GB" sz="3200" dirty="0" smtClean="0"/>
              <a:t>A Pilot workshop with experienced staff  from a range of agencies</a:t>
            </a:r>
          </a:p>
          <a:p>
            <a:pPr>
              <a:buClrTx/>
              <a:buFont typeface="Wingdings" pitchFamily="2" charset="2"/>
              <a:buChar char="§"/>
            </a:pPr>
            <a:endParaRPr lang="en-GB" sz="32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3200" dirty="0"/>
              <a:t>Draft Guidance – sign off </a:t>
            </a:r>
            <a:endParaRPr lang="en-GB" sz="3200" dirty="0" smtClean="0"/>
          </a:p>
          <a:p>
            <a:pPr>
              <a:buClrTx/>
              <a:buFont typeface="Wingdings" pitchFamily="2" charset="2"/>
              <a:buChar char="§"/>
            </a:pPr>
            <a:endParaRPr lang="en-GB" sz="32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3200" dirty="0" smtClean="0"/>
              <a:t>Does it work? What needs changed or amended?</a:t>
            </a:r>
          </a:p>
          <a:p>
            <a:pPr>
              <a:buClrTx/>
              <a:buFont typeface="Wingdings" pitchFamily="2" charset="2"/>
              <a:buChar char="§"/>
            </a:pPr>
            <a:endParaRPr lang="en-GB" sz="32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GB" sz="3200" dirty="0" smtClean="0"/>
              <a:t>Share with wider audience/staff groups?</a:t>
            </a:r>
          </a:p>
        </p:txBody>
      </p:sp>
    </p:spTree>
    <p:extLst>
      <p:ext uri="{BB962C8B-B14F-4D97-AF65-F5344CB8AC3E}">
        <p14:creationId xmlns:p14="http://schemas.microsoft.com/office/powerpoint/2010/main" val="16470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  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dirty="0" smtClean="0"/>
          </a:p>
          <a:p>
            <a:pPr marL="0" indent="0" algn="ctr">
              <a:buNone/>
            </a:pPr>
            <a:endParaRPr lang="en-GB" sz="60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6600" b="1" i="1" dirty="0" smtClean="0">
                <a:solidFill>
                  <a:srgbClr val="002060"/>
                </a:solidFill>
              </a:rPr>
              <a:t>Emma’s Story ……..</a:t>
            </a:r>
          </a:p>
          <a:p>
            <a:pPr marL="0" indent="0">
              <a:buNone/>
            </a:pPr>
            <a:endParaRPr lang="en-GB" sz="3200" b="1" i="1" dirty="0" smtClean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7"/>
            <a:ext cx="3131840" cy="10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50"/>
            <a:ext cx="8229600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5400" b="1" dirty="0" smtClean="0">
                <a:solidFill>
                  <a:srgbClr val="002060"/>
                </a:solidFill>
              </a:rPr>
              <a:t>  Introducing the Guidance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2"/>
            <a:ext cx="8784976" cy="5400599"/>
          </a:xfrm>
        </p:spPr>
        <p:txBody>
          <a:bodyPr/>
          <a:lstStyle/>
          <a:p>
            <a:pPr marL="0" indent="0">
              <a:buNone/>
            </a:pPr>
            <a:endParaRPr lang="en-GB" sz="32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32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4800" b="1" i="1" dirty="0" smtClean="0"/>
              <a:t>Karen McCall </a:t>
            </a:r>
          </a:p>
          <a:p>
            <a:pPr marL="0" indent="0" algn="ctr">
              <a:buNone/>
            </a:pPr>
            <a:endParaRPr lang="en-GB" sz="3200" b="1" i="1" dirty="0" smtClean="0"/>
          </a:p>
          <a:p>
            <a:pPr marL="0" indent="0" algn="ctr">
              <a:buNone/>
            </a:pPr>
            <a:r>
              <a:rPr lang="en-GB" sz="3600" b="1" i="1" dirty="0" smtClean="0"/>
              <a:t>Principal Officer </a:t>
            </a:r>
          </a:p>
          <a:p>
            <a:pPr marL="0" indent="0" algn="ctr">
              <a:buNone/>
            </a:pPr>
            <a:r>
              <a:rPr lang="en-GB" sz="3600" b="1" i="1" dirty="0" smtClean="0"/>
              <a:t>Children's Social Services </a:t>
            </a:r>
          </a:p>
          <a:p>
            <a:pPr marL="0" indent="0" algn="ctr">
              <a:buNone/>
            </a:pPr>
            <a:r>
              <a:rPr lang="en-GB" sz="3600" b="1" i="1" dirty="0" smtClean="0"/>
              <a:t>Belfast HSC Trust</a:t>
            </a:r>
          </a:p>
        </p:txBody>
      </p:sp>
    </p:spTree>
    <p:extLst>
      <p:ext uri="{BB962C8B-B14F-4D97-AF65-F5344CB8AC3E}">
        <p14:creationId xmlns:p14="http://schemas.microsoft.com/office/powerpoint/2010/main" val="34294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apsules">
  <a:themeElements>
    <a:clrScheme name="1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899</Words>
  <Application>Microsoft Office PowerPoint</Application>
  <PresentationFormat>On-screen Show (4:3)</PresentationFormat>
  <Paragraphs>207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2_Flow</vt:lpstr>
      <vt:lpstr>3_Flow</vt:lpstr>
      <vt:lpstr>4_Flow</vt:lpstr>
      <vt:lpstr>6_Flow</vt:lpstr>
      <vt:lpstr>1_Capsules</vt:lpstr>
      <vt:lpstr>2_Capsules</vt:lpstr>
      <vt:lpstr>3_Capsules</vt:lpstr>
      <vt:lpstr>4_Capsules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Domestic Violence and Child Contact Workshop   Monday 14th October 2013 </vt:lpstr>
      <vt:lpstr>N. Ireland Policy Context</vt:lpstr>
      <vt:lpstr>Local Domestic Violence Partnerships established …….</vt:lpstr>
      <vt:lpstr>Membership </vt:lpstr>
      <vt:lpstr>Key Themes 4 Working Groups</vt:lpstr>
      <vt:lpstr>  Protection and Justice </vt:lpstr>
      <vt:lpstr>  Purpose of the workshop</vt:lpstr>
      <vt:lpstr>  </vt:lpstr>
      <vt:lpstr>  Introducing the Guidance</vt:lpstr>
      <vt:lpstr>  Child Contact….the debate</vt:lpstr>
      <vt:lpstr>  </vt:lpstr>
      <vt:lpstr>   </vt:lpstr>
      <vt:lpstr>  </vt:lpstr>
      <vt:lpstr>   Child Contact Guidance</vt:lpstr>
      <vt:lpstr>  </vt:lpstr>
      <vt:lpstr>  </vt:lpstr>
      <vt:lpstr>  </vt:lpstr>
      <vt:lpstr>  </vt:lpstr>
      <vt:lpstr>COURT CHILDREN’S SERVICE </vt:lpstr>
      <vt:lpstr>AIM</vt:lpstr>
      <vt:lpstr>Setting the Scene</vt:lpstr>
      <vt:lpstr>Regional Court Children’s Service N.Ireland</vt:lpstr>
      <vt:lpstr>Regional Court Children’s Service</vt:lpstr>
      <vt:lpstr>Location Of Courts Across N.Ireland In HSC Trusts Areas</vt:lpstr>
      <vt:lpstr>Referral to the CCS</vt:lpstr>
      <vt:lpstr>Role and Remit of CCO </vt:lpstr>
      <vt:lpstr>Types of DV Case examples</vt:lpstr>
      <vt:lpstr> Challenges &amp; Developments</vt:lpstr>
      <vt:lpstr>Key Messages</vt:lpstr>
      <vt:lpstr>Key Messages</vt:lpstr>
      <vt:lpstr>  </vt:lpstr>
      <vt:lpstr>  Feedback/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Belfast and South Eastern  Domestic Violence Partnerships</dc:title>
  <dc:creator>Margaret Kelly</dc:creator>
  <cp:lastModifiedBy>Lucie Cullinane</cp:lastModifiedBy>
  <cp:revision>76</cp:revision>
  <dcterms:created xsi:type="dcterms:W3CDTF">2011-10-28T08:49:18Z</dcterms:created>
  <dcterms:modified xsi:type="dcterms:W3CDTF">2013-09-30T11:21:28Z</dcterms:modified>
</cp:coreProperties>
</file>